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6" r:id="rId10"/>
    <p:sldId id="267" r:id="rId11"/>
    <p:sldId id="273" r:id="rId12"/>
    <p:sldId id="268" r:id="rId13"/>
    <p:sldId id="269" r:id="rId14"/>
    <p:sldId id="270" r:id="rId15"/>
    <p:sldId id="274" r:id="rId16"/>
    <p:sldId id="271" r:id="rId17"/>
    <p:sldId id="272" r:id="rId18"/>
    <p:sldId id="275" r:id="rId19"/>
    <p:sldId id="276" r:id="rId20"/>
    <p:sldId id="277" r:id="rId21"/>
    <p:sldId id="265"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2D240DD-3108-483F-ABBE-1A83F839C6D7}" type="datetimeFigureOut">
              <a:rPr lang="pl-PL" smtClean="0"/>
              <a:t>2018-03-03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5496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2D240DD-3108-483F-ABBE-1A83F839C6D7}" type="datetimeFigureOut">
              <a:rPr lang="pl-PL" smtClean="0"/>
              <a:t>2018-03-03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259859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2D240DD-3108-483F-ABBE-1A83F839C6D7}" type="datetimeFigureOut">
              <a:rPr lang="pl-PL" smtClean="0"/>
              <a:t>2018-03-03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330238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2D240DD-3108-483F-ABBE-1A83F839C6D7}" type="datetimeFigureOut">
              <a:rPr lang="pl-PL" smtClean="0"/>
              <a:t>2018-03-03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362784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A2D240DD-3108-483F-ABBE-1A83F839C6D7}" type="datetimeFigureOut">
              <a:rPr lang="pl-PL" smtClean="0"/>
              <a:t>2018-03-03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273110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2D240DD-3108-483F-ABBE-1A83F839C6D7}" type="datetimeFigureOut">
              <a:rPr lang="pl-PL" smtClean="0"/>
              <a:t>2018-03-03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39291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2D240DD-3108-483F-ABBE-1A83F839C6D7}" type="datetimeFigureOut">
              <a:rPr lang="pl-PL" smtClean="0"/>
              <a:t>2018-03-03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131305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2D240DD-3108-483F-ABBE-1A83F839C6D7}" type="datetimeFigureOut">
              <a:rPr lang="pl-PL" smtClean="0"/>
              <a:t>2018-03-03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106457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2D240DD-3108-483F-ABBE-1A83F839C6D7}" type="datetimeFigureOut">
              <a:rPr lang="pl-PL" smtClean="0"/>
              <a:t>2018-03-03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297125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A2D240DD-3108-483F-ABBE-1A83F839C6D7}" type="datetimeFigureOut">
              <a:rPr lang="pl-PL" smtClean="0"/>
              <a:t>2018-03-03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358143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A2D240DD-3108-483F-ABBE-1A83F839C6D7}" type="datetimeFigureOut">
              <a:rPr lang="pl-PL" smtClean="0"/>
              <a:t>2018-03-03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4D5EE1-074D-4348-BFD5-A6F51C602247}" type="slidenum">
              <a:rPr lang="pl-PL" smtClean="0"/>
              <a:t>‹#›</a:t>
            </a:fld>
            <a:endParaRPr lang="pl-PL"/>
          </a:p>
        </p:txBody>
      </p:sp>
    </p:spTree>
    <p:extLst>
      <p:ext uri="{BB962C8B-B14F-4D97-AF65-F5344CB8AC3E}">
        <p14:creationId xmlns:p14="http://schemas.microsoft.com/office/powerpoint/2010/main" val="346417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240DD-3108-483F-ABBE-1A83F839C6D7}" type="datetimeFigureOut">
              <a:rPr lang="pl-PL" smtClean="0"/>
              <a:t>2018-03-03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D5EE1-074D-4348-BFD5-A6F51C602247}" type="slidenum">
              <a:rPr lang="pl-PL" smtClean="0"/>
              <a:t>‹#›</a:t>
            </a:fld>
            <a:endParaRPr lang="pl-PL"/>
          </a:p>
        </p:txBody>
      </p:sp>
    </p:spTree>
    <p:extLst>
      <p:ext uri="{BB962C8B-B14F-4D97-AF65-F5344CB8AC3E}">
        <p14:creationId xmlns:p14="http://schemas.microsoft.com/office/powerpoint/2010/main" val="2570825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a:xfrm>
            <a:off x="0" y="5454316"/>
            <a:ext cx="12192000" cy="1403684"/>
          </a:xfrm>
          <a:prstGeom prst="rect">
            <a:avLst/>
          </a:prstGeom>
          <a:noFill/>
          <a:ln>
            <a:noFill/>
            <a:prstDash/>
          </a:ln>
        </p:spPr>
      </p:pic>
      <p:sp>
        <p:nvSpPr>
          <p:cNvPr id="2" name="Tytuł 1"/>
          <p:cNvSpPr>
            <a:spLocks noGrp="1"/>
          </p:cNvSpPr>
          <p:nvPr>
            <p:ph type="title"/>
          </p:nvPr>
        </p:nvSpPr>
        <p:spPr>
          <a:xfrm>
            <a:off x="980574" y="2323852"/>
            <a:ext cx="10455442" cy="2265496"/>
          </a:xfrm>
        </p:spPr>
        <p:txBody>
          <a:bodyPr>
            <a:normAutofit fontScale="90000"/>
          </a:bodyPr>
          <a:lstStyle/>
          <a:p>
            <a:pPr algn="ctr"/>
            <a:r>
              <a:rPr lang="pl-PL" b="1" dirty="0"/>
              <a:t>UMOWY ZAWIERANE W CZASIE ORGANIZACJI ŚLUBU I WESELA</a:t>
            </a:r>
            <a:br>
              <a:rPr lang="pl-PL" b="1" dirty="0"/>
            </a:br>
            <a:br>
              <a:rPr lang="pl-PL" b="1" dirty="0"/>
            </a:br>
            <a:r>
              <a:rPr lang="pl-PL" b="1" dirty="0"/>
              <a:t>PRAWNE SKUTKI ZAWARCIA MAŁŻEŃSTWA </a:t>
            </a:r>
          </a:p>
        </p:txBody>
      </p:sp>
      <p:sp>
        <p:nvSpPr>
          <p:cNvPr id="8" name="Symbol zastępczy zawartości 7"/>
          <p:cNvSpPr>
            <a:spLocks noGrp="1"/>
          </p:cNvSpPr>
          <p:nvPr>
            <p:ph idx="1"/>
          </p:nvPr>
        </p:nvSpPr>
        <p:spPr>
          <a:xfrm>
            <a:off x="1399106" y="5598095"/>
            <a:ext cx="10515600" cy="2663965"/>
          </a:xfrm>
        </p:spPr>
        <p:txBody>
          <a:bodyPr/>
          <a:lstStyle/>
          <a:p>
            <a:pPr marL="0" indent="0" algn="r">
              <a:lnSpc>
                <a:spcPct val="100000"/>
              </a:lnSpc>
              <a:spcBef>
                <a:spcPts val="0"/>
              </a:spcBef>
              <a:spcAft>
                <a:spcPts val="0"/>
              </a:spcAft>
              <a:buNone/>
            </a:pPr>
            <a:r>
              <a:rPr lang="pl-PL" sz="1800" dirty="0">
                <a:solidFill>
                  <a:schemeClr val="bg1"/>
                </a:solidFill>
                <a:latin typeface="Lato" panose="020F0502020204030203" pitchFamily="34" charset="0"/>
                <a:ea typeface="Lato" panose="020F0502020204030203" pitchFamily="34" charset="0"/>
                <a:cs typeface="Lato" panose="020F0502020204030203" pitchFamily="34" charset="0"/>
              </a:rPr>
              <a:t>tel.  +48 606 813 048 </a:t>
            </a:r>
          </a:p>
          <a:p>
            <a:pPr marL="0" indent="0" algn="r">
              <a:lnSpc>
                <a:spcPct val="100000"/>
              </a:lnSpc>
              <a:spcBef>
                <a:spcPts val="0"/>
              </a:spcBef>
              <a:spcAft>
                <a:spcPts val="0"/>
              </a:spcAft>
              <a:buNone/>
            </a:pPr>
            <a:r>
              <a:rPr lang="pl-PL" sz="1800" dirty="0">
                <a:solidFill>
                  <a:schemeClr val="bg1"/>
                </a:solidFill>
                <a:latin typeface="Lato" panose="020F0502020204030203" pitchFamily="34" charset="0"/>
                <a:ea typeface="Lato" panose="020F0502020204030203" pitchFamily="34" charset="0"/>
                <a:cs typeface="Lato" panose="020F0502020204030203" pitchFamily="34" charset="0"/>
              </a:rPr>
              <a:t>www.ksc-radcaprawny.pl</a:t>
            </a:r>
          </a:p>
          <a:p>
            <a:pPr marL="0" indent="0" algn="r">
              <a:lnSpc>
                <a:spcPct val="100000"/>
              </a:lnSpc>
              <a:spcBef>
                <a:spcPts val="0"/>
              </a:spcBef>
              <a:buNone/>
            </a:pPr>
            <a:r>
              <a:rPr lang="pl-PL" sz="1800" dirty="0">
                <a:solidFill>
                  <a:schemeClr val="bg1"/>
                </a:solidFill>
                <a:latin typeface="Lato" panose="020F0502020204030203" pitchFamily="34" charset="0"/>
                <a:ea typeface="Lato" panose="020F0502020204030203" pitchFamily="34" charset="0"/>
                <a:cs typeface="Lato" panose="020F0502020204030203" pitchFamily="34" charset="0"/>
              </a:rPr>
              <a:t>					e-mail: kontakt@ksc-radcaprawny.pl</a:t>
            </a:r>
          </a:p>
          <a:p>
            <a:endParaRPr lang="pl-PL" dirty="0"/>
          </a:p>
        </p:txBody>
      </p:sp>
      <p:pic>
        <p:nvPicPr>
          <p:cNvPr id="10" name="Obraz 9"/>
          <p:cNvPicPr/>
          <p:nvPr/>
        </p:nvPicPr>
        <p:blipFill>
          <a:blip r:embed="rId3"/>
          <a:stretch>
            <a:fillRect/>
          </a:stretch>
        </p:blipFill>
        <p:spPr>
          <a:xfrm>
            <a:off x="209116" y="153954"/>
            <a:ext cx="6109797" cy="1304930"/>
          </a:xfrm>
          <a:prstGeom prst="rect">
            <a:avLst/>
          </a:prstGeom>
          <a:noFill/>
          <a:ln>
            <a:noFill/>
            <a:prstDash/>
          </a:ln>
        </p:spPr>
      </p:pic>
      <p:sp>
        <p:nvSpPr>
          <p:cNvPr id="11" name="Prostokąt 10"/>
          <p:cNvSpPr/>
          <p:nvPr/>
        </p:nvSpPr>
        <p:spPr>
          <a:xfrm>
            <a:off x="209116" y="5598095"/>
            <a:ext cx="5806673" cy="923330"/>
          </a:xfrm>
          <a:prstGeom prst="rect">
            <a:avLst/>
          </a:prstGeom>
        </p:spPr>
        <p:txBody>
          <a:bodyPr wrap="square">
            <a:spAutoFit/>
          </a:bodyPr>
          <a:lstStyle/>
          <a:p>
            <a:pPr>
              <a:spcAft>
                <a:spcPts val="0"/>
              </a:spcAft>
            </a:pPr>
            <a:r>
              <a:rPr lang="pl-PL" dirty="0">
                <a:solidFill>
                  <a:srgbClr val="FFFFFF"/>
                </a:solidFill>
                <a:latin typeface="Lato" panose="020F0502020204030203" pitchFamily="34" charset="0"/>
                <a:ea typeface="Lato" panose="020F0502020204030203" pitchFamily="34" charset="0"/>
                <a:cs typeface="Lato" panose="020F0502020204030203" pitchFamily="34" charset="0"/>
              </a:rPr>
              <a:t>Kancelaria Radcy Prawnego Katarzyna Szumilas - Celej</a:t>
            </a:r>
            <a:endParaRPr lang="pl-PL" dirty="0">
              <a:effectLst/>
              <a:latin typeface="Lato" panose="020F0502020204030203" pitchFamily="34" charset="0"/>
              <a:ea typeface="Lato" panose="020F0502020204030203" pitchFamily="34" charset="0"/>
              <a:cs typeface="Lato" panose="020F0502020204030203" pitchFamily="34" charset="0"/>
            </a:endParaRPr>
          </a:p>
          <a:p>
            <a:pPr>
              <a:spcAft>
                <a:spcPts val="0"/>
              </a:spcAft>
            </a:pPr>
            <a:r>
              <a:rPr lang="pl-PL" dirty="0">
                <a:solidFill>
                  <a:srgbClr val="FFFFFF"/>
                </a:solidFill>
                <a:latin typeface="Lato" panose="020F0502020204030203" pitchFamily="34" charset="0"/>
                <a:ea typeface="Lato" panose="020F0502020204030203" pitchFamily="34" charset="0"/>
                <a:cs typeface="Lato" panose="020F0502020204030203" pitchFamily="34" charset="0"/>
              </a:rPr>
              <a:t>ul. Sowińskiego 5/3, 31-542 Kraków</a:t>
            </a:r>
          </a:p>
          <a:p>
            <a:pPr>
              <a:spcAft>
                <a:spcPts val="0"/>
              </a:spcAft>
            </a:pPr>
            <a:r>
              <a:rPr lang="pl-PL" dirty="0">
                <a:solidFill>
                  <a:srgbClr val="FFFFFF"/>
                </a:solidFill>
                <a:latin typeface="Lato" panose="020F0502020204030203" pitchFamily="34" charset="0"/>
                <a:ea typeface="Lato" panose="020F0502020204030203" pitchFamily="34" charset="0"/>
                <a:cs typeface="Lato" panose="020F0502020204030203" pitchFamily="34" charset="0"/>
              </a:rPr>
              <a:t>NIP: 649 22 19 344</a:t>
            </a:r>
            <a:endParaRPr lang="pl-PL"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4631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2769" y="961322"/>
            <a:ext cx="4808620" cy="1325563"/>
          </a:xfrm>
        </p:spPr>
        <p:txBody>
          <a:bodyPr>
            <a:normAutofit/>
          </a:bodyPr>
          <a:lstStyle/>
          <a:p>
            <a:r>
              <a:rPr lang="pl-PL" sz="4000" dirty="0"/>
              <a:t>CHWILA ZAWARCIA </a:t>
            </a:r>
            <a:br>
              <a:rPr lang="pl-PL" sz="4000" dirty="0"/>
            </a:br>
            <a:r>
              <a:rPr lang="pl-PL" sz="4000" dirty="0"/>
              <a:t>MAŁŻEŃSTWA </a:t>
            </a:r>
          </a:p>
        </p:txBody>
      </p:sp>
      <p:pic>
        <p:nvPicPr>
          <p:cNvPr id="6" name="Symbol zastępczy zawartości 5"/>
          <p:cNvPicPr>
            <a:picLocks noGrp="1" noChangeAspect="1"/>
          </p:cNvPicPr>
          <p:nvPr>
            <p:ph idx="1"/>
          </p:nvPr>
        </p:nvPicPr>
        <p:blipFill rotWithShape="1">
          <a:blip r:embed="rId2">
            <a:extLst>
              <a:ext uri="{28A0092B-C50C-407E-A947-70E740481C1C}">
                <a14:useLocalDpi xmlns:a14="http://schemas.microsoft.com/office/drawing/2010/main" val="0"/>
              </a:ext>
            </a:extLst>
          </a:blip>
          <a:srcRect l="5943" t="-1831" r="6324"/>
          <a:stretch/>
        </p:blipFill>
        <p:spPr>
          <a:xfrm>
            <a:off x="5277851" y="850232"/>
            <a:ext cx="6683341" cy="5181600"/>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7" name="pole tekstowe 6"/>
          <p:cNvSpPr txBox="1"/>
          <p:nvPr/>
        </p:nvSpPr>
        <p:spPr>
          <a:xfrm>
            <a:off x="292769" y="2584734"/>
            <a:ext cx="4664241" cy="3447098"/>
          </a:xfrm>
          <a:prstGeom prst="rect">
            <a:avLst/>
          </a:prstGeom>
          <a:noFill/>
        </p:spPr>
        <p:txBody>
          <a:bodyPr wrap="square" rtlCol="0">
            <a:spAutoFit/>
          </a:bodyPr>
          <a:lstStyle/>
          <a:p>
            <a:pPr algn="just"/>
            <a:r>
              <a:rPr lang="pl-PL" sz="2000" dirty="0"/>
              <a:t>Złożenie przysięgi przed urzędnikiem w Urzędzie Stanu Cywilnego</a:t>
            </a:r>
          </a:p>
          <a:p>
            <a:pPr marL="285750" indent="-285750" algn="just">
              <a:buFontTx/>
              <a:buChar char="-"/>
            </a:pPr>
            <a:endParaRPr lang="pl-PL" sz="2000" dirty="0"/>
          </a:p>
          <a:p>
            <a:pPr algn="just"/>
            <a:r>
              <a:rPr lang="pl-PL" sz="2000" dirty="0"/>
              <a:t>Dopełnienie wszystkich czynności obrządku religijnego w przypadku ślubu kościelnego. W religii katolickiej jest to złożenie sobie przysięgi pod warunkiem, że duchowny w ciągu 5 dni od dnia ślubu przekaże do Urzędu Stanu Cywilnego zaświadczenie o zawarciu małżeństwa. </a:t>
            </a:r>
          </a:p>
          <a:p>
            <a:endParaRPr lang="pl-PL" dirty="0"/>
          </a:p>
        </p:txBody>
      </p:sp>
    </p:spTree>
    <p:extLst>
      <p:ext uri="{BB962C8B-B14F-4D97-AF65-F5344CB8AC3E}">
        <p14:creationId xmlns:p14="http://schemas.microsoft.com/office/powerpoint/2010/main" val="101315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84294" y="613066"/>
            <a:ext cx="7234990" cy="577516"/>
          </a:xfrm>
        </p:spPr>
        <p:txBody>
          <a:bodyPr>
            <a:normAutofit/>
          </a:bodyPr>
          <a:lstStyle/>
          <a:p>
            <a:pPr algn="ctr"/>
            <a:r>
              <a:rPr lang="pl-PL" sz="2800" dirty="0"/>
              <a:t>OBOWIĄZKI MAŁŻONKÓW WZGLĘDEM SIEBIE</a:t>
            </a:r>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205" y="613066"/>
            <a:ext cx="4145097" cy="5482933"/>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7" name="pole tekstowe 6"/>
          <p:cNvSpPr txBox="1"/>
          <p:nvPr/>
        </p:nvSpPr>
        <p:spPr>
          <a:xfrm>
            <a:off x="4684294" y="1190582"/>
            <a:ext cx="7234990" cy="5109091"/>
          </a:xfrm>
          <a:prstGeom prst="rect">
            <a:avLst/>
          </a:prstGeom>
          <a:noFill/>
        </p:spPr>
        <p:txBody>
          <a:bodyPr wrap="square" rtlCol="0">
            <a:spAutoFit/>
          </a:bodyPr>
          <a:lstStyle/>
          <a:p>
            <a:pPr marL="285750" indent="-285750" algn="just">
              <a:buFontTx/>
              <a:buChar char="-"/>
            </a:pPr>
            <a:endParaRPr lang="pl-PL" sz="2200" dirty="0"/>
          </a:p>
          <a:p>
            <a:pPr marL="285750" indent="-285750" algn="just">
              <a:buFontTx/>
              <a:buChar char="-"/>
            </a:pPr>
            <a:r>
              <a:rPr lang="pl-PL" sz="2200" dirty="0"/>
              <a:t>Mąż i żona mają w małżeństwie równe prawa i obowiązki. </a:t>
            </a:r>
          </a:p>
          <a:p>
            <a:pPr algn="just"/>
            <a:endParaRPr lang="pl-PL" sz="2200" dirty="0"/>
          </a:p>
          <a:p>
            <a:pPr marL="285750" indent="-285750" algn="just">
              <a:buFontTx/>
              <a:buChar char="-"/>
            </a:pPr>
            <a:r>
              <a:rPr lang="pl-PL" sz="2200" dirty="0"/>
              <a:t>Małżonkowie są obowiązani do wspólnego pożycia, do wzajemnej pomocy i wierności oraz do współdziałania dla dobra rodziny, którą przez swój związek założyli. </a:t>
            </a:r>
          </a:p>
          <a:p>
            <a:pPr algn="just"/>
            <a:endParaRPr lang="pl-PL" sz="2200" dirty="0"/>
          </a:p>
          <a:p>
            <a:pPr marL="285750" indent="-285750" algn="just">
              <a:buFontTx/>
              <a:buChar char="-"/>
            </a:pPr>
            <a:r>
              <a:rPr lang="pl-PL" sz="2200" dirty="0"/>
              <a:t>Każdy z małżonków zobowiązany jest do przyczyniania się do zaspokajania potrzeb rodziny - każdy według swoich sił oraz możliwości zarobkowych i majątkowych. W świetle Kodeksu rodzinnego i opiekuńczego zaspokajanie tych potrzeb może polegać zarówno na pracy zarobkowej jak i na osobistych staraniach przy prowadzeniu domu oraz wychowywaniu dzieci.  </a:t>
            </a:r>
          </a:p>
          <a:p>
            <a:endParaRPr lang="pl-PL" dirty="0"/>
          </a:p>
        </p:txBody>
      </p:sp>
    </p:spTree>
    <p:extLst>
      <p:ext uri="{BB962C8B-B14F-4D97-AF65-F5344CB8AC3E}">
        <p14:creationId xmlns:p14="http://schemas.microsoft.com/office/powerpoint/2010/main" val="342878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013" y="545598"/>
            <a:ext cx="11551765" cy="1158164"/>
          </a:xfrm>
        </p:spPr>
        <p:txBody>
          <a:bodyPr>
            <a:noAutofit/>
          </a:bodyPr>
          <a:lstStyle/>
          <a:p>
            <a:pPr algn="just"/>
            <a:r>
              <a:rPr lang="pl-PL" sz="2800" dirty="0"/>
              <a:t>MAŁŻONKOWIE STAJĄ SIĘ RODZINĄ – od chwili złożenia przysięgi w świetle prawa małżonkowie są rodziną i osobami najbliższymi w rozumienie prawa. Z takim statusem prawo wiąże wiele konsekwencji:  </a:t>
            </a:r>
          </a:p>
        </p:txBody>
      </p:sp>
      <p:pic>
        <p:nvPicPr>
          <p:cNvPr id="6" name="Symbol zastępczy zawartości 5"/>
          <p:cNvPicPr>
            <a:picLocks noGrp="1" noChangeAspect="1"/>
          </p:cNvPicPr>
          <p:nvPr>
            <p:ph idx="1"/>
          </p:nvPr>
        </p:nvPicPr>
        <p:blipFill rotWithShape="1">
          <a:blip r:embed="rId2">
            <a:extLst>
              <a:ext uri="{28A0092B-C50C-407E-A947-70E740481C1C}">
                <a14:useLocalDpi xmlns:a14="http://schemas.microsoft.com/office/drawing/2010/main" val="0"/>
              </a:ext>
            </a:extLst>
          </a:blip>
          <a:srcRect l="8358" t="-383" r="8968" b="-2"/>
          <a:stretch/>
        </p:blipFill>
        <p:spPr>
          <a:xfrm>
            <a:off x="175014" y="1921903"/>
            <a:ext cx="5471808" cy="4429198"/>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7" name="pole tekstowe 6"/>
          <p:cNvSpPr txBox="1"/>
          <p:nvPr/>
        </p:nvSpPr>
        <p:spPr>
          <a:xfrm>
            <a:off x="5871408" y="1928836"/>
            <a:ext cx="6031834" cy="4170372"/>
          </a:xfrm>
          <a:prstGeom prst="rect">
            <a:avLst/>
          </a:prstGeom>
          <a:noFill/>
        </p:spPr>
        <p:txBody>
          <a:bodyPr wrap="square" rtlCol="0">
            <a:spAutoFit/>
          </a:bodyPr>
          <a:lstStyle/>
          <a:p>
            <a:pPr marL="285750" indent="-285750" algn="just">
              <a:spcBef>
                <a:spcPts val="600"/>
              </a:spcBef>
              <a:buFontTx/>
              <a:buChar char="-"/>
            </a:pPr>
            <a:r>
              <a:rPr lang="pl-PL" sz="2000" dirty="0"/>
              <a:t>prawo odmowy składania zeznań w postępowaniach sądowych dot. małżonka, </a:t>
            </a:r>
          </a:p>
          <a:p>
            <a:pPr marL="285750" indent="-285750" algn="just">
              <a:spcBef>
                <a:spcPts val="600"/>
              </a:spcBef>
              <a:buFontTx/>
              <a:buChar char="-"/>
            </a:pPr>
            <a:r>
              <a:rPr lang="pl-PL" sz="2000" dirty="0"/>
              <a:t>możliwość wspólnego rozliczania podatku dochodowego,</a:t>
            </a:r>
          </a:p>
          <a:p>
            <a:pPr marL="285750" indent="-285750" algn="just">
              <a:spcBef>
                <a:spcPts val="600"/>
              </a:spcBef>
              <a:buFontTx/>
              <a:buChar char="-"/>
            </a:pPr>
            <a:r>
              <a:rPr lang="pl-PL" sz="2000" dirty="0"/>
              <a:t>zwolnienie od niektórych podatków od czynności prawnych pomiędzy małżonkami,</a:t>
            </a:r>
          </a:p>
          <a:p>
            <a:pPr marL="285750" indent="-285750" algn="just">
              <a:spcBef>
                <a:spcPts val="600"/>
              </a:spcBef>
              <a:buFontTx/>
              <a:buChar char="-"/>
            </a:pPr>
            <a:r>
              <a:rPr lang="pl-PL" sz="2000" dirty="0"/>
              <a:t>wstąpienie małżonka w stosunek najmu lokalu, w którym mieszka rodzina,</a:t>
            </a:r>
          </a:p>
          <a:p>
            <a:pPr marL="285750" indent="-285750" algn="just">
              <a:spcBef>
                <a:spcPts val="600"/>
              </a:spcBef>
              <a:buFontTx/>
              <a:buChar char="-"/>
            </a:pPr>
            <a:r>
              <a:rPr lang="pl-PL" sz="2000" dirty="0"/>
              <a:t>prawo do informacji medycznej po śmierci małżonka,</a:t>
            </a:r>
          </a:p>
          <a:p>
            <a:pPr marL="285750" indent="-285750" algn="just">
              <a:spcBef>
                <a:spcPts val="600"/>
              </a:spcBef>
              <a:buFontTx/>
              <a:buChar char="-"/>
            </a:pPr>
            <a:r>
              <a:rPr lang="pl-PL" sz="2000" dirty="0"/>
              <a:t>uprawnienie do dziedziczenia po sobie, przy czym co do zasady małżonek dziedziczy albo wspólnie z dziećmi albo rodzicami małżonka, gdy brak dzieci, </a:t>
            </a:r>
          </a:p>
        </p:txBody>
      </p:sp>
    </p:spTree>
    <p:extLst>
      <p:ext uri="{BB962C8B-B14F-4D97-AF65-F5344CB8AC3E}">
        <p14:creationId xmlns:p14="http://schemas.microsoft.com/office/powerpoint/2010/main" val="147214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613067"/>
            <a:ext cx="10375232" cy="1077621"/>
          </a:xfrm>
        </p:spPr>
        <p:txBody>
          <a:bodyPr/>
          <a:lstStyle/>
          <a:p>
            <a:r>
              <a:rPr lang="pl-PL" dirty="0"/>
              <a:t>POWINOWACTWO Z RODZINĄ MAŁŻONKA </a:t>
            </a:r>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171" y="1954296"/>
            <a:ext cx="6518858" cy="4351338"/>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7" name="pole tekstowe 6"/>
          <p:cNvSpPr txBox="1"/>
          <p:nvPr/>
        </p:nvSpPr>
        <p:spPr>
          <a:xfrm>
            <a:off x="7138737" y="1954296"/>
            <a:ext cx="4443663" cy="4154984"/>
          </a:xfrm>
          <a:prstGeom prst="rect">
            <a:avLst/>
          </a:prstGeom>
          <a:noFill/>
        </p:spPr>
        <p:txBody>
          <a:bodyPr wrap="square" rtlCol="0">
            <a:spAutoFit/>
          </a:bodyPr>
          <a:lstStyle/>
          <a:p>
            <a:pPr algn="just"/>
            <a:r>
              <a:rPr lang="pl-PL" sz="2400" dirty="0"/>
              <a:t>Powstaje również więź prawna powinowactwa pomiędzy małżonkiem a rodziną drugiego małżonka. W świetle wielu przepisów więź ta traktowana jest tak samo jak więzy pokrewieństwa z własną rodziną. Powinowactwo z rodziną małżonka trwa nawet pomimo ustania małżeństwa pomiędzy małżonkami.</a:t>
            </a:r>
          </a:p>
        </p:txBody>
      </p:sp>
    </p:spTree>
    <p:extLst>
      <p:ext uri="{BB962C8B-B14F-4D97-AF65-F5344CB8AC3E}">
        <p14:creationId xmlns:p14="http://schemas.microsoft.com/office/powerpoint/2010/main" val="320191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MAŁŻONKOWIE JAKO RODZICE </a:t>
            </a:r>
          </a:p>
        </p:txBody>
      </p:sp>
      <p:pic>
        <p:nvPicPr>
          <p:cNvPr id="10" name="Symbol zastępczy zawartości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9344" y="1690687"/>
            <a:ext cx="6395263" cy="4645855"/>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11" name="pole tekstowe 10"/>
          <p:cNvSpPr txBox="1"/>
          <p:nvPr/>
        </p:nvSpPr>
        <p:spPr>
          <a:xfrm>
            <a:off x="297872" y="1610148"/>
            <a:ext cx="4985084" cy="5232202"/>
          </a:xfrm>
          <a:prstGeom prst="rect">
            <a:avLst/>
          </a:prstGeom>
          <a:noFill/>
        </p:spPr>
        <p:txBody>
          <a:bodyPr wrap="square" rtlCol="0">
            <a:spAutoFit/>
          </a:bodyPr>
          <a:lstStyle/>
          <a:p>
            <a:pPr algn="just"/>
            <a:r>
              <a:rPr lang="pl-PL" sz="2000" dirty="0"/>
              <a:t>Rodzina zakładana przez małżonków to także dzieci, które będą mieć małżonkowie. </a:t>
            </a:r>
          </a:p>
          <a:p>
            <a:pPr algn="just"/>
            <a:endParaRPr lang="pl-PL" sz="2000" dirty="0"/>
          </a:p>
          <a:p>
            <a:pPr algn="just"/>
            <a:r>
              <a:rPr lang="pl-PL" sz="2000" dirty="0"/>
              <a:t>Niezależnie od biologicznego pochodzenia w świetle prawa wszystkie dzieci zrodzone w trakcie małżeństwa pochodzą od męża matki. Mąż matki wskazywany jest jako ojciec dzieci pochodzących z małżeństwa w akcie urodzenia dziecka. Obalenie domniemania prawnego o pochodzeniu dziecka z małżeństwa wymaga przeprowadzenia specjalnego postępowania sądowego. </a:t>
            </a:r>
          </a:p>
          <a:p>
            <a:pPr algn="just"/>
            <a:endParaRPr lang="pl-PL" sz="1400" dirty="0"/>
          </a:p>
          <a:p>
            <a:pPr algn="just"/>
            <a:r>
              <a:rPr lang="pl-PL" sz="2000" dirty="0"/>
              <a:t>Obojgu małżonką przysługuje władza rodzicielska wobec dzieci. Oboje rodzice zobowiązani są do opieki nad dzieckiem.</a:t>
            </a:r>
          </a:p>
          <a:p>
            <a:pPr algn="just"/>
            <a:endParaRPr lang="pl-PL" sz="2000" dirty="0"/>
          </a:p>
        </p:txBody>
      </p:sp>
    </p:spTree>
    <p:extLst>
      <p:ext uri="{BB962C8B-B14F-4D97-AF65-F5344CB8AC3E}">
        <p14:creationId xmlns:p14="http://schemas.microsoft.com/office/powerpoint/2010/main" val="156481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262" y="610262"/>
            <a:ext cx="6240379" cy="561903"/>
          </a:xfrm>
        </p:spPr>
        <p:txBody>
          <a:bodyPr>
            <a:normAutofit/>
          </a:bodyPr>
          <a:lstStyle/>
          <a:p>
            <a:r>
              <a:rPr lang="pl-PL" sz="2800" b="1" dirty="0"/>
              <a:t>MAŁŻEŃSKIE</a:t>
            </a:r>
            <a:r>
              <a:rPr lang="pl-PL" sz="2800" dirty="0"/>
              <a:t> </a:t>
            </a:r>
            <a:r>
              <a:rPr lang="pl-PL" sz="2800" b="1" dirty="0"/>
              <a:t>USTROJE MAJĄTKOWE</a:t>
            </a:r>
          </a:p>
        </p:txBody>
      </p:sp>
      <p:pic>
        <p:nvPicPr>
          <p:cNvPr id="7" name="Symbol zastępczy zawartości 6"/>
          <p:cNvPicPr>
            <a:picLocks noGrp="1" noChangeAspect="1"/>
          </p:cNvPicPr>
          <p:nvPr>
            <p:ph idx="1"/>
          </p:nvPr>
        </p:nvPicPr>
        <p:blipFill rotWithShape="1">
          <a:blip r:embed="rId2">
            <a:extLst>
              <a:ext uri="{28A0092B-C50C-407E-A947-70E740481C1C}">
                <a14:useLocalDpi xmlns:a14="http://schemas.microsoft.com/office/drawing/2010/main" val="0"/>
              </a:ext>
            </a:extLst>
          </a:blip>
          <a:srcRect l="10309" r="9192"/>
          <a:stretch/>
        </p:blipFill>
        <p:spPr>
          <a:xfrm>
            <a:off x="6771167" y="2745382"/>
            <a:ext cx="4510632" cy="3706344"/>
          </a:xfrm>
        </p:spPr>
      </p:pic>
      <p:sp>
        <p:nvSpPr>
          <p:cNvPr id="4" name="Symbol zastępczy tekstu 3"/>
          <p:cNvSpPr>
            <a:spLocks noGrp="1"/>
          </p:cNvSpPr>
          <p:nvPr>
            <p:ph type="body" sz="half" idx="2"/>
          </p:nvPr>
        </p:nvSpPr>
        <p:spPr>
          <a:xfrm>
            <a:off x="179262" y="1491914"/>
            <a:ext cx="5903497" cy="4842295"/>
          </a:xfrm>
        </p:spPr>
        <p:txBody>
          <a:bodyPr>
            <a:normAutofit/>
          </a:bodyPr>
          <a:lstStyle/>
          <a:p>
            <a:pPr marL="342900" indent="-342900" algn="just">
              <a:buAutoNum type="arabicPeriod"/>
            </a:pPr>
            <a:r>
              <a:rPr lang="pl-PL" sz="2000" dirty="0"/>
              <a:t>USTAWOWA WSPÓLNOŚĆ MAŁŻEŃSKA MAJĄTKOWA – powstaje z mocy prawa w chwili zawarcia małżeństwa </a:t>
            </a:r>
          </a:p>
          <a:p>
            <a:pPr marL="342900" indent="-342900" algn="just">
              <a:buAutoNum type="arabicPeriod"/>
            </a:pPr>
            <a:r>
              <a:rPr lang="pl-PL" sz="2000" dirty="0"/>
              <a:t>UMOWNA WSPÓLNOŚĆ MAJĄTKOWA – małżonkowie modyfikuję ustawowe zasady wspólności majątkowej poprzez zawarciu umowy</a:t>
            </a:r>
          </a:p>
          <a:p>
            <a:pPr marL="342900" indent="-342900" algn="just">
              <a:buAutoNum type="arabicPeriod"/>
            </a:pPr>
            <a:r>
              <a:rPr lang="pl-PL" sz="2000" dirty="0"/>
              <a:t>ROZDZIELNOŚĆ MAJĄTKOWA – małżonkowie w drodze umowy postanawiają, że w ogóle nie będą posiadać majątku wspólnego. </a:t>
            </a:r>
          </a:p>
          <a:p>
            <a:pPr marL="342900" indent="-342900" algn="just">
              <a:buAutoNum type="arabicPeriod"/>
            </a:pPr>
            <a:r>
              <a:rPr lang="pl-PL" sz="2000" dirty="0"/>
              <a:t>ROZDZIELNOŚĆ Z WYRÓWNANIEM DOROBKÓW – małżonkowie postanawiają w drodze umowy, że nie będą mieć majątku wspólnego, ale po zakończeniu małżeństwa małżonek, który dorobił się mniejszego majątku może żądać od małżonka, który dorobił się więcej wyrównania stanów majątkowych. </a:t>
            </a:r>
          </a:p>
        </p:txBody>
      </p:sp>
      <p:pic>
        <p:nvPicPr>
          <p:cNvPr id="5" name="Obraz 4"/>
          <p:cNvPicPr/>
          <p:nvPr/>
        </p:nvPicPr>
        <p:blipFill>
          <a:blip r:embed="rId3"/>
          <a:srcRect/>
          <a:stretch>
            <a:fillRect/>
          </a:stretch>
        </p:blipFill>
        <p:spPr>
          <a:xfrm>
            <a:off x="0" y="6569242"/>
            <a:ext cx="12192000" cy="360947"/>
          </a:xfrm>
          <a:prstGeom prst="rect">
            <a:avLst/>
          </a:prstGeom>
          <a:noFill/>
          <a:ln>
            <a:noFill/>
            <a:prstDash/>
          </a:ln>
        </p:spPr>
      </p:pic>
      <p:pic>
        <p:nvPicPr>
          <p:cNvPr id="6" name="Obraz 5"/>
          <p:cNvPicPr/>
          <p:nvPr/>
        </p:nvPicPr>
        <p:blipFill>
          <a:blip r:embed="rId3"/>
          <a:srcRect/>
          <a:stretch>
            <a:fillRect/>
          </a:stretch>
        </p:blipFill>
        <p:spPr>
          <a:xfrm>
            <a:off x="-56494" y="-22308"/>
            <a:ext cx="12192000" cy="360947"/>
          </a:xfrm>
          <a:prstGeom prst="rect">
            <a:avLst/>
          </a:prstGeom>
          <a:noFill/>
          <a:ln>
            <a:noFill/>
            <a:prstDash/>
          </a:ln>
        </p:spPr>
      </p:pic>
      <p:sp>
        <p:nvSpPr>
          <p:cNvPr id="8" name="pole tekstowe 7"/>
          <p:cNvSpPr txBox="1"/>
          <p:nvPr/>
        </p:nvSpPr>
        <p:spPr>
          <a:xfrm>
            <a:off x="6771167" y="610262"/>
            <a:ext cx="4939569" cy="2523768"/>
          </a:xfrm>
          <a:prstGeom prst="rect">
            <a:avLst/>
          </a:prstGeom>
          <a:noFill/>
        </p:spPr>
        <p:txBody>
          <a:bodyPr wrap="square" rtlCol="0">
            <a:spAutoFit/>
          </a:bodyPr>
          <a:lstStyle/>
          <a:p>
            <a:pPr algn="just"/>
            <a:r>
              <a:rPr lang="pl-PL" sz="2000" dirty="0"/>
              <a:t>5. PRZYMUSOWA ROZDZIELNOŚĆ MAJĄTKOWA – powstaje z mocy prawa w razie upadłości jednego z małżonków, ubezwłasnowolnienia lub orzeczenia separacji. Może powstać również w wyniku orzeczenia sądu na wniosek małżonka alba wierzyciela małżonka</a:t>
            </a:r>
          </a:p>
          <a:p>
            <a:endParaRPr lang="pl-PL" dirty="0"/>
          </a:p>
        </p:txBody>
      </p:sp>
    </p:spTree>
    <p:extLst>
      <p:ext uri="{BB962C8B-B14F-4D97-AF65-F5344CB8AC3E}">
        <p14:creationId xmlns:p14="http://schemas.microsoft.com/office/powerpoint/2010/main" val="161615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USTAWOWA WSPÓLNOŚĆ MAJĄTKOWA </a:t>
            </a:r>
          </a:p>
        </p:txBody>
      </p:sp>
      <p:pic>
        <p:nvPicPr>
          <p:cNvPr id="4" name="Obraz 3"/>
          <p:cNvPicPr/>
          <p:nvPr/>
        </p:nvPicPr>
        <p:blipFill>
          <a:blip r:embed="rId2"/>
          <a:srcRect/>
          <a:stretch>
            <a:fillRect/>
          </a:stretch>
        </p:blipFill>
        <p:spPr>
          <a:xfrm>
            <a:off x="0" y="6569242"/>
            <a:ext cx="12192000" cy="360947"/>
          </a:xfrm>
          <a:prstGeom prst="rect">
            <a:avLst/>
          </a:prstGeom>
          <a:noFill/>
          <a:ln>
            <a:noFill/>
            <a:prstDash/>
          </a:ln>
        </p:spPr>
      </p:pic>
      <p:pic>
        <p:nvPicPr>
          <p:cNvPr id="5" name="Obraz 4"/>
          <p:cNvPicPr/>
          <p:nvPr/>
        </p:nvPicPr>
        <p:blipFill>
          <a:blip r:embed="rId2"/>
          <a:srcRect/>
          <a:stretch>
            <a:fillRect/>
          </a:stretch>
        </p:blipFill>
        <p:spPr>
          <a:xfrm>
            <a:off x="0" y="-11488"/>
            <a:ext cx="12192000" cy="360947"/>
          </a:xfrm>
          <a:prstGeom prst="rect">
            <a:avLst/>
          </a:prstGeom>
          <a:noFill/>
          <a:ln>
            <a:noFill/>
            <a:prstDash/>
          </a:ln>
        </p:spPr>
      </p:pic>
      <p:sp>
        <p:nvSpPr>
          <p:cNvPr id="12" name="Owal 11"/>
          <p:cNvSpPr/>
          <p:nvPr/>
        </p:nvSpPr>
        <p:spPr>
          <a:xfrm>
            <a:off x="4555959" y="1828800"/>
            <a:ext cx="6994357" cy="40586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wal 12"/>
          <p:cNvSpPr/>
          <p:nvPr/>
        </p:nvSpPr>
        <p:spPr>
          <a:xfrm>
            <a:off x="1187116" y="1828800"/>
            <a:ext cx="6513095" cy="405865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p:cNvSpPr txBox="1"/>
          <p:nvPr/>
        </p:nvSpPr>
        <p:spPr>
          <a:xfrm>
            <a:off x="5197642" y="2903621"/>
            <a:ext cx="1844842" cy="369332"/>
          </a:xfrm>
          <a:prstGeom prst="rect">
            <a:avLst/>
          </a:prstGeom>
          <a:noFill/>
        </p:spPr>
        <p:txBody>
          <a:bodyPr wrap="square" rtlCol="0">
            <a:spAutoFit/>
          </a:bodyPr>
          <a:lstStyle/>
          <a:p>
            <a:r>
              <a:rPr lang="pl-PL" dirty="0"/>
              <a:t>Majątek wspólny </a:t>
            </a:r>
          </a:p>
        </p:txBody>
      </p:sp>
      <p:sp>
        <p:nvSpPr>
          <p:cNvPr id="15" name="pole tekstowe 14"/>
          <p:cNvSpPr txBox="1"/>
          <p:nvPr/>
        </p:nvSpPr>
        <p:spPr>
          <a:xfrm>
            <a:off x="8341895" y="2903621"/>
            <a:ext cx="3011905" cy="369332"/>
          </a:xfrm>
          <a:prstGeom prst="rect">
            <a:avLst/>
          </a:prstGeom>
          <a:noFill/>
        </p:spPr>
        <p:txBody>
          <a:bodyPr wrap="square" rtlCol="0">
            <a:spAutoFit/>
          </a:bodyPr>
          <a:lstStyle/>
          <a:p>
            <a:r>
              <a:rPr lang="pl-PL" dirty="0"/>
              <a:t>Majątek osobisty męża</a:t>
            </a:r>
          </a:p>
        </p:txBody>
      </p:sp>
      <p:sp>
        <p:nvSpPr>
          <p:cNvPr id="19" name="pole tekstowe 18"/>
          <p:cNvSpPr txBox="1"/>
          <p:nvPr/>
        </p:nvSpPr>
        <p:spPr>
          <a:xfrm>
            <a:off x="2007269" y="2943908"/>
            <a:ext cx="3011905" cy="369332"/>
          </a:xfrm>
          <a:prstGeom prst="rect">
            <a:avLst/>
          </a:prstGeom>
          <a:noFill/>
        </p:spPr>
        <p:txBody>
          <a:bodyPr wrap="square" rtlCol="0">
            <a:spAutoFit/>
          </a:bodyPr>
          <a:lstStyle/>
          <a:p>
            <a:r>
              <a:rPr lang="pl-PL" dirty="0"/>
              <a:t>Majątek osobisty żony</a:t>
            </a:r>
          </a:p>
        </p:txBody>
      </p:sp>
    </p:spTree>
    <p:extLst>
      <p:ext uri="{BB962C8B-B14F-4D97-AF65-F5344CB8AC3E}">
        <p14:creationId xmlns:p14="http://schemas.microsoft.com/office/powerpoint/2010/main" val="368831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190082" y="842211"/>
            <a:ext cx="6691981" cy="5340558"/>
          </a:xfrm>
        </p:spPr>
        <p:txBody>
          <a:bodyPr>
            <a:noAutofit/>
          </a:bodyPr>
          <a:lstStyle/>
          <a:p>
            <a:r>
              <a:rPr lang="pl-PL" sz="2000" dirty="0"/>
              <a:t>SKŁADNIKI MAJĄTKU OSOBISTEGO</a:t>
            </a:r>
            <a:r>
              <a:rPr lang="pl-PL" sz="2000" b="0" dirty="0"/>
              <a:t>: </a:t>
            </a:r>
          </a:p>
          <a:p>
            <a:pPr marL="342900" indent="-342900">
              <a:buAutoNum type="arabicPeriod"/>
            </a:pPr>
            <a:r>
              <a:rPr lang="pl-PL" sz="2000" b="0" dirty="0"/>
              <a:t>majątek nabyty przed ślubem i majątek nabyty za takie środki (z wyjątkami),</a:t>
            </a:r>
          </a:p>
          <a:p>
            <a:pPr marL="342900" indent="-342900">
              <a:buAutoNum type="arabicPeriod"/>
            </a:pPr>
            <a:r>
              <a:rPr lang="pl-PL" sz="2000" b="0" dirty="0"/>
              <a:t>spadki i darowizny (chyba, że darczyńca postanowi inaczej np. prezentu ślubne stanowią majątek wspólny),</a:t>
            </a:r>
          </a:p>
          <a:p>
            <a:pPr marL="342900" indent="-342900">
              <a:buAutoNum type="arabicPeriod"/>
            </a:pPr>
            <a:r>
              <a:rPr lang="pl-PL" sz="2000" b="0" dirty="0"/>
              <a:t>prawa majątkowe podlegające innym przepisom regulującym współwłasność (np. majątek wspólników spółki cywilnej),</a:t>
            </a:r>
          </a:p>
          <a:p>
            <a:pPr marL="342900" indent="-342900">
              <a:buAutoNum type="arabicPeriod"/>
            </a:pPr>
            <a:r>
              <a:rPr lang="pl-PL" sz="2000" b="0" dirty="0"/>
              <a:t>przedmioty służące zaspokojeniu osobistych potrzeb jednego z małżonków np. sprzęt medyczny,</a:t>
            </a:r>
          </a:p>
          <a:p>
            <a:pPr marL="342900" indent="-342900">
              <a:buAutoNum type="arabicPeriod"/>
            </a:pPr>
            <a:r>
              <a:rPr lang="pl-PL" sz="2000" b="0" dirty="0"/>
              <a:t>prawa niezbywalne,</a:t>
            </a:r>
          </a:p>
          <a:p>
            <a:pPr marL="342900" indent="-342900">
              <a:buAutoNum type="arabicPeriod"/>
            </a:pPr>
            <a:r>
              <a:rPr lang="pl-PL" sz="2000" b="0" dirty="0"/>
              <a:t>odszkodowanie za uszkodzenie ciała (z wyjątkami),</a:t>
            </a:r>
          </a:p>
          <a:p>
            <a:pPr marL="342900" indent="-342900">
              <a:buAutoNum type="arabicPeriod"/>
            </a:pPr>
            <a:r>
              <a:rPr lang="pl-PL" sz="2000" b="0" dirty="0"/>
              <a:t>nagrody za osobiste osiągnięcia,</a:t>
            </a:r>
          </a:p>
          <a:p>
            <a:pPr marL="342900" indent="-342900">
              <a:buAutoNum type="arabicPeriod"/>
            </a:pPr>
            <a:r>
              <a:rPr lang="pl-PL" sz="2000" b="0" dirty="0"/>
              <a:t>prawa autorskie i prawa pokrewne, prawa własności przemysłowej oraz inne prawa twórcy.</a:t>
            </a:r>
          </a:p>
          <a:p>
            <a:r>
              <a:rPr lang="pl-PL" sz="2000" dirty="0"/>
              <a:t> </a:t>
            </a:r>
          </a:p>
        </p:txBody>
      </p:sp>
      <p:sp>
        <p:nvSpPr>
          <p:cNvPr id="11" name="Symbol zastępczy tekstu 10"/>
          <p:cNvSpPr>
            <a:spLocks noGrp="1"/>
          </p:cNvSpPr>
          <p:nvPr>
            <p:ph type="body" sz="quarter" idx="3"/>
          </p:nvPr>
        </p:nvSpPr>
        <p:spPr>
          <a:xfrm>
            <a:off x="6882063" y="677391"/>
            <a:ext cx="4860757" cy="5231731"/>
          </a:xfrm>
        </p:spPr>
        <p:txBody>
          <a:bodyPr>
            <a:normAutofit fontScale="25000" lnSpcReduction="20000"/>
          </a:bodyPr>
          <a:lstStyle/>
          <a:p>
            <a:r>
              <a:rPr lang="pl-PL" sz="8000" dirty="0"/>
              <a:t>SKŁADNIKI MAJĄTKU WSPÓLNEGO</a:t>
            </a:r>
            <a:r>
              <a:rPr lang="pl-PL" sz="8000" b="0" dirty="0"/>
              <a:t>:</a:t>
            </a:r>
          </a:p>
          <a:p>
            <a:pPr marL="444500" indent="-444500">
              <a:lnSpc>
                <a:spcPct val="120000"/>
              </a:lnSpc>
              <a:buFont typeface="+mj-lt"/>
              <a:buAutoNum type="arabicPeriod"/>
            </a:pPr>
            <a:r>
              <a:rPr lang="pl-PL" sz="8000" b="0" dirty="0"/>
              <a:t>pobrane wynagrodzenie za pracę i dochody z innej działalności zarobkowej każdego z małżonków (działalności gospodarczej, umów zlecenie),</a:t>
            </a:r>
          </a:p>
          <a:p>
            <a:pPr marL="444500" indent="-444500">
              <a:lnSpc>
                <a:spcPct val="120000"/>
              </a:lnSpc>
              <a:buFont typeface="+mj-lt"/>
              <a:buAutoNum type="arabicPeriod"/>
            </a:pPr>
            <a:r>
              <a:rPr lang="pl-PL" sz="8000" b="0" dirty="0"/>
              <a:t>dochody z majątku wspólnego, jak również z majątku osobistego każdego z małżonków (np. czynsz uzyskiwany z wynajmu mieszkania jednego z małżonków),</a:t>
            </a:r>
          </a:p>
          <a:p>
            <a:pPr marL="444500" indent="-444500">
              <a:lnSpc>
                <a:spcPct val="120000"/>
              </a:lnSpc>
              <a:buFont typeface="+mj-lt"/>
              <a:buAutoNum type="arabicPeriod"/>
            </a:pPr>
            <a:r>
              <a:rPr lang="pl-PL" sz="8000" b="0" dirty="0"/>
              <a:t> środki zgromadzone na rachunku otwartego lub pracowniczego funduszu emerytalnego każdego z małżonków,</a:t>
            </a:r>
          </a:p>
          <a:p>
            <a:pPr marL="444500" indent="-444500">
              <a:lnSpc>
                <a:spcPct val="120000"/>
              </a:lnSpc>
              <a:buFont typeface="+mj-lt"/>
              <a:buAutoNum type="arabicPeriod"/>
            </a:pPr>
            <a:r>
              <a:rPr lang="pl-PL" sz="8000" b="0" dirty="0"/>
              <a:t> kwoty składek zewidencjonowanych na subkoncie  w ZUS.</a:t>
            </a:r>
          </a:p>
          <a:p>
            <a:endParaRPr lang="pl-PL" dirty="0"/>
          </a:p>
        </p:txBody>
      </p:sp>
      <p:pic>
        <p:nvPicPr>
          <p:cNvPr id="4" name="Obraz 3"/>
          <p:cNvPicPr/>
          <p:nvPr/>
        </p:nvPicPr>
        <p:blipFill>
          <a:blip r:embed="rId2"/>
          <a:srcRect/>
          <a:stretch>
            <a:fillRect/>
          </a:stretch>
        </p:blipFill>
        <p:spPr>
          <a:xfrm>
            <a:off x="0" y="6569242"/>
            <a:ext cx="12192000" cy="360947"/>
          </a:xfrm>
          <a:prstGeom prst="rect">
            <a:avLst/>
          </a:prstGeom>
          <a:noFill/>
          <a:ln>
            <a:noFill/>
            <a:prstDash/>
          </a:ln>
        </p:spPr>
      </p:pic>
      <p:pic>
        <p:nvPicPr>
          <p:cNvPr id="5" name="Obraz 4"/>
          <p:cNvPicPr/>
          <p:nvPr/>
        </p:nvPicPr>
        <p:blipFill>
          <a:blip r:embed="rId2"/>
          <a:srcRect/>
          <a:stretch>
            <a:fillRect/>
          </a:stretch>
        </p:blipFill>
        <p:spPr>
          <a:xfrm>
            <a:off x="0" y="-11488"/>
            <a:ext cx="12192000" cy="360947"/>
          </a:xfrm>
          <a:prstGeom prst="rect">
            <a:avLst/>
          </a:prstGeom>
          <a:noFill/>
          <a:ln>
            <a:noFill/>
            <a:prstDash/>
          </a:ln>
        </p:spPr>
      </p:pic>
    </p:spTree>
    <p:extLst>
      <p:ext uri="{BB962C8B-B14F-4D97-AF65-F5344CB8AC3E}">
        <p14:creationId xmlns:p14="http://schemas.microsoft.com/office/powerpoint/2010/main" val="422817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24077"/>
            <a:ext cx="10515600" cy="1094873"/>
          </a:xfrm>
        </p:spPr>
        <p:txBody>
          <a:bodyPr>
            <a:normAutofit/>
          </a:bodyPr>
          <a:lstStyle/>
          <a:p>
            <a:pPr algn="ctr"/>
            <a:r>
              <a:rPr lang="pl-PL" sz="4000" dirty="0"/>
              <a:t>ZASADY ZARZĄDU MAJĄTKIEM WSPÓLNYM</a:t>
            </a:r>
          </a:p>
        </p:txBody>
      </p:sp>
      <p:sp>
        <p:nvSpPr>
          <p:cNvPr id="3" name="Symbol zastępczy zawartości 2"/>
          <p:cNvSpPr>
            <a:spLocks noGrp="1"/>
          </p:cNvSpPr>
          <p:nvPr>
            <p:ph idx="1"/>
          </p:nvPr>
        </p:nvSpPr>
        <p:spPr>
          <a:xfrm>
            <a:off x="0" y="1099135"/>
            <a:ext cx="4115748" cy="5350292"/>
          </a:xfrm>
        </p:spPr>
        <p:txBody>
          <a:bodyPr>
            <a:normAutofit fontScale="25000" lnSpcReduction="20000"/>
          </a:bodyPr>
          <a:lstStyle/>
          <a:p>
            <a:pPr algn="just">
              <a:lnSpc>
                <a:spcPct val="120000"/>
              </a:lnSpc>
            </a:pPr>
            <a:r>
              <a:rPr lang="pl-PL" sz="7200" dirty="0"/>
              <a:t>Każdy z małżonków ma prawo korzystać z majątku wspólnego w takim zakresie w jakim daje się to pogodzić z korzystaniem z rzeczy przez drugiego małżonka. </a:t>
            </a:r>
          </a:p>
          <a:p>
            <a:pPr algn="just">
              <a:lnSpc>
                <a:spcPct val="120000"/>
              </a:lnSpc>
            </a:pPr>
            <a:r>
              <a:rPr lang="pl-PL" sz="7200" dirty="0"/>
              <a:t>Zarówno mąż jak i żona są też uprawnieni do samodzielnego zarządzania majątkiem wspólnym.</a:t>
            </a:r>
          </a:p>
          <a:p>
            <a:pPr algn="just">
              <a:lnSpc>
                <a:spcPct val="120000"/>
              </a:lnSpc>
            </a:pPr>
            <a:r>
              <a:rPr lang="pl-PL" sz="7200" dirty="0"/>
              <a:t> Małżonkowie zgodnie z wytycznymi zawartymi w Kodeksie rodzinnym i opiekuńczym mają obowiązek współdziałać w zarządzaniu majątkiem oraz informować się wzajemnie o wydatkach i zawartych umowach. </a:t>
            </a:r>
          </a:p>
          <a:p>
            <a:pPr algn="just">
              <a:lnSpc>
                <a:spcPct val="120000"/>
              </a:lnSpc>
            </a:pPr>
            <a:r>
              <a:rPr lang="pl-PL" sz="7200" dirty="0"/>
              <a:t>Majątkiem przeznaczonym do wykonywania zawodu lub działalności gospodarczej małżonek zarządza samodzielnie. </a:t>
            </a:r>
          </a:p>
          <a:p>
            <a:pPr algn="just"/>
            <a:endParaRPr lang="pl-PL" dirty="0"/>
          </a:p>
        </p:txBody>
      </p:sp>
      <p:pic>
        <p:nvPicPr>
          <p:cNvPr id="4" name="Obraz 3"/>
          <p:cNvPicPr/>
          <p:nvPr/>
        </p:nvPicPr>
        <p:blipFill>
          <a:blip r:embed="rId2"/>
          <a:srcRect/>
          <a:stretch>
            <a:fillRect/>
          </a:stretch>
        </p:blipFill>
        <p:spPr>
          <a:xfrm>
            <a:off x="0" y="6569242"/>
            <a:ext cx="12192000" cy="360947"/>
          </a:xfrm>
          <a:prstGeom prst="rect">
            <a:avLst/>
          </a:prstGeom>
          <a:noFill/>
          <a:ln>
            <a:noFill/>
            <a:prstDash/>
          </a:ln>
        </p:spPr>
      </p:pic>
      <p:pic>
        <p:nvPicPr>
          <p:cNvPr id="5" name="Obraz 4"/>
          <p:cNvPicPr/>
          <p:nvPr/>
        </p:nvPicPr>
        <p:blipFill>
          <a:blip r:embed="rId2"/>
          <a:srcRect/>
          <a:stretch>
            <a:fillRect/>
          </a:stretch>
        </p:blipFill>
        <p:spPr>
          <a:xfrm>
            <a:off x="0" y="-11488"/>
            <a:ext cx="12192000" cy="360947"/>
          </a:xfrm>
          <a:prstGeom prst="rect">
            <a:avLst/>
          </a:prstGeom>
          <a:noFill/>
          <a:ln>
            <a:noFill/>
            <a:prstDash/>
          </a:ln>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282" y="2417345"/>
            <a:ext cx="4065725" cy="2713872"/>
          </a:xfrm>
          <a:prstGeom prst="rect">
            <a:avLst/>
          </a:prstGeom>
        </p:spPr>
      </p:pic>
      <p:sp>
        <p:nvSpPr>
          <p:cNvPr id="7" name="pole tekstowe 6"/>
          <p:cNvSpPr txBox="1"/>
          <p:nvPr/>
        </p:nvSpPr>
        <p:spPr>
          <a:xfrm>
            <a:off x="8181473" y="1218950"/>
            <a:ext cx="3765884" cy="5078313"/>
          </a:xfrm>
          <a:prstGeom prst="rect">
            <a:avLst/>
          </a:prstGeom>
          <a:noFill/>
        </p:spPr>
        <p:txBody>
          <a:bodyPr wrap="square" rtlCol="0">
            <a:spAutoFit/>
          </a:bodyPr>
          <a:lstStyle/>
          <a:p>
            <a:pPr marL="285750" indent="-285750" algn="just">
              <a:buFont typeface="Arial" panose="020B0604020202020204" pitchFamily="34" charset="0"/>
              <a:buChar char="•"/>
            </a:pPr>
            <a:r>
              <a:rPr lang="pl-PL" dirty="0"/>
              <a:t>Pod rygorem nieważności potrzebna jest zgoda małżonka na czynności prawne dot. nieruchomości, gospodarstwa rolnego oraz przedsiębiorstwa wchodzącego w skład majątku wspólnego. </a:t>
            </a:r>
          </a:p>
          <a:p>
            <a:pPr algn="just"/>
            <a:endParaRPr lang="pl-PL" dirty="0"/>
          </a:p>
          <a:p>
            <a:pPr marL="285750" indent="-285750" algn="just">
              <a:buFont typeface="Arial" panose="020B0604020202020204" pitchFamily="34" charset="0"/>
              <a:buChar char="•"/>
            </a:pPr>
            <a:r>
              <a:rPr lang="pl-PL" dirty="0"/>
              <a:t>Zgoda małżonka na zawarcie pozostałych umów nie wpływa na ważność umowy, ale jest istotna ze względu na ograniczenia prawne dot. egzekucji z majątku wspólnego. Gdy małżonek zgadza się na daną umowę możliwa jest egzekucja z całego majątku wspólnego, gdy brak zgody – tylko z jego określonych składników. </a:t>
            </a:r>
          </a:p>
        </p:txBody>
      </p:sp>
    </p:spTree>
    <p:extLst>
      <p:ext uri="{BB962C8B-B14F-4D97-AF65-F5344CB8AC3E}">
        <p14:creationId xmlns:p14="http://schemas.microsoft.com/office/powerpoint/2010/main" val="35691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1722" y="736163"/>
            <a:ext cx="3993107" cy="953709"/>
          </a:xfrm>
        </p:spPr>
        <p:txBody>
          <a:bodyPr>
            <a:normAutofit/>
          </a:bodyPr>
          <a:lstStyle/>
          <a:p>
            <a:r>
              <a:rPr lang="pl-PL" sz="4800" dirty="0"/>
              <a:t>   INTERCYZA </a:t>
            </a:r>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85" y="2168358"/>
            <a:ext cx="4891356" cy="3537325"/>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7" name="pole tekstowe 6"/>
          <p:cNvSpPr txBox="1"/>
          <p:nvPr/>
        </p:nvSpPr>
        <p:spPr>
          <a:xfrm>
            <a:off x="5773003" y="736163"/>
            <a:ext cx="5745707" cy="5370701"/>
          </a:xfrm>
          <a:prstGeom prst="rect">
            <a:avLst/>
          </a:prstGeom>
          <a:noFill/>
        </p:spPr>
        <p:txBody>
          <a:bodyPr wrap="square" rtlCol="0">
            <a:spAutoFit/>
          </a:bodyPr>
          <a:lstStyle/>
          <a:p>
            <a:pPr marL="285750" indent="-285750" algn="just">
              <a:spcBef>
                <a:spcPts val="600"/>
              </a:spcBef>
              <a:buFontTx/>
              <a:buChar char="-"/>
            </a:pPr>
            <a:r>
              <a:rPr lang="pl-PL" sz="2000" dirty="0"/>
              <a:t>umowa sporządzana w formie aktu notarialnego przed notariuszem, </a:t>
            </a:r>
          </a:p>
          <a:p>
            <a:pPr marL="285750" indent="-285750" algn="just">
              <a:spcBef>
                <a:spcPts val="600"/>
              </a:spcBef>
              <a:buFontTx/>
              <a:buChar char="-"/>
            </a:pPr>
            <a:r>
              <a:rPr lang="pl-PL" sz="2000" dirty="0"/>
              <a:t>podpisywana przed lub w trakcie małżeństwa,</a:t>
            </a:r>
          </a:p>
          <a:p>
            <a:pPr marL="285750" indent="-285750" algn="just">
              <a:spcBef>
                <a:spcPts val="600"/>
              </a:spcBef>
              <a:buFontTx/>
              <a:buChar char="-"/>
            </a:pPr>
            <a:r>
              <a:rPr lang="pl-PL" sz="2000" dirty="0"/>
              <a:t>może być zmieniana, </a:t>
            </a:r>
          </a:p>
          <a:p>
            <a:pPr marL="285750" indent="-285750" algn="just">
              <a:spcBef>
                <a:spcPts val="600"/>
              </a:spcBef>
              <a:buFontTx/>
              <a:buChar char="-"/>
            </a:pPr>
            <a:r>
              <a:rPr lang="pl-PL" sz="2000" dirty="0"/>
              <a:t>zmienia ustawowe zasady ustroju majątkowego (istnieją ograniczenia prawne) lub tworzy rozdzielność majątkową,</a:t>
            </a:r>
          </a:p>
          <a:p>
            <a:pPr marL="285750" indent="-285750" algn="just">
              <a:spcBef>
                <a:spcPts val="600"/>
              </a:spcBef>
              <a:buFontTx/>
              <a:buChar char="-"/>
            </a:pPr>
            <a:r>
              <a:rPr lang="pl-PL" sz="2000" dirty="0"/>
              <a:t>zalecana, gdy jeden z małżonków prowadzi działalność gospodarczą obarczoną ryzykiem dużych zobowiązań lub pełni funkcję prezesa spółki, który ponosi odpowiedzialność za zobowiązania spółki,</a:t>
            </a:r>
          </a:p>
          <a:p>
            <a:pPr marL="285750" indent="-285750" algn="just">
              <a:spcBef>
                <a:spcPts val="600"/>
              </a:spcBef>
              <a:buFontTx/>
              <a:buChar char="-"/>
            </a:pPr>
            <a:r>
              <a:rPr lang="pl-PL" sz="2000" dirty="0"/>
              <a:t>możliwość powoływania się na warunki intercyzy uzależniona jest od poinformowania kontrahenta, że małżonkowie zawarli między sobą taką umowę. </a:t>
            </a:r>
          </a:p>
          <a:p>
            <a:pPr marL="285750" indent="-285750">
              <a:buFontTx/>
              <a:buChar char="-"/>
            </a:pPr>
            <a:endParaRPr lang="pl-PL" dirty="0"/>
          </a:p>
        </p:txBody>
      </p:sp>
    </p:spTree>
    <p:extLst>
      <p:ext uri="{BB962C8B-B14F-4D97-AF65-F5344CB8AC3E}">
        <p14:creationId xmlns:p14="http://schemas.microsoft.com/office/powerpoint/2010/main" val="331095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5693" y="628443"/>
            <a:ext cx="10471485" cy="2229853"/>
          </a:xfrm>
        </p:spPr>
        <p:txBody>
          <a:bodyPr>
            <a:normAutofit fontScale="90000"/>
          </a:bodyPr>
          <a:lstStyle/>
          <a:p>
            <a:pPr algn="just"/>
            <a:r>
              <a:rPr lang="pl-PL" b="1" dirty="0"/>
              <a:t>UMOWA</a:t>
            </a:r>
            <a:r>
              <a:rPr lang="pl-PL" dirty="0"/>
              <a:t> – zgodne oświadczenia woli co najmniej dwóch stron, które kreują wzajemne obowiązki. Najczęściej jedna strona zobowiązuje się wykonać świadczenie, a druga za nie zapłacić. </a:t>
            </a:r>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31" y="3047648"/>
            <a:ext cx="5006185" cy="3332242"/>
          </a:xfrm>
        </p:spPr>
      </p:pic>
      <p:pic>
        <p:nvPicPr>
          <p:cNvPr id="4" name="Obraz 3"/>
          <p:cNvPicPr/>
          <p:nvPr/>
        </p:nvPicPr>
        <p:blipFill>
          <a:blip r:embed="rId3"/>
          <a:srcRect/>
          <a:stretch>
            <a:fillRect/>
          </a:stretch>
        </p:blipFill>
        <p:spPr>
          <a:xfrm>
            <a:off x="0" y="6569242"/>
            <a:ext cx="12192000" cy="360947"/>
          </a:xfrm>
          <a:prstGeom prst="rect">
            <a:avLst/>
          </a:prstGeom>
          <a:noFill/>
          <a:ln>
            <a:noFill/>
            <a:prstDash/>
          </a:ln>
        </p:spPr>
      </p:pic>
      <p:pic>
        <p:nvPicPr>
          <p:cNvPr id="5" name="Obraz 4"/>
          <p:cNvPicPr/>
          <p:nvPr/>
        </p:nvPicPr>
        <p:blipFill>
          <a:blip r:embed="rId3"/>
          <a:srcRect/>
          <a:stretch>
            <a:fillRect/>
          </a:stretch>
        </p:blipFill>
        <p:spPr>
          <a:xfrm>
            <a:off x="0" y="-11488"/>
            <a:ext cx="12192000" cy="360947"/>
          </a:xfrm>
          <a:prstGeom prst="rect">
            <a:avLst/>
          </a:prstGeom>
          <a:noFill/>
          <a:ln>
            <a:noFill/>
            <a:prstDash/>
          </a:ln>
        </p:spPr>
      </p:pic>
      <p:sp>
        <p:nvSpPr>
          <p:cNvPr id="7" name="pole tekstowe 6"/>
          <p:cNvSpPr txBox="1"/>
          <p:nvPr/>
        </p:nvSpPr>
        <p:spPr>
          <a:xfrm>
            <a:off x="5342021" y="3047648"/>
            <a:ext cx="6593305" cy="3477875"/>
          </a:xfrm>
          <a:prstGeom prst="rect">
            <a:avLst/>
          </a:prstGeom>
          <a:noFill/>
        </p:spPr>
        <p:txBody>
          <a:bodyPr wrap="square" rtlCol="0">
            <a:spAutoFit/>
          </a:bodyPr>
          <a:lstStyle/>
          <a:p>
            <a:pPr algn="just"/>
            <a:r>
              <a:rPr lang="pl-PL" sz="2000" dirty="0"/>
              <a:t>SPOSOBY ZAWARCIA UMOWY</a:t>
            </a:r>
          </a:p>
          <a:p>
            <a:pPr algn="just"/>
            <a:r>
              <a:rPr lang="pl-PL" sz="2000" dirty="0"/>
              <a:t>- PRZYJĘCIE OFERTY – jedna ze stron przedstawia cechy usługi/ produktu, a druga się na te warunki zgadza. Umowa zawarta jest w chwili wyrażenia zgody na warunki oferty. Np. zakup dekoracji w sklepie internetowym. </a:t>
            </a:r>
          </a:p>
          <a:p>
            <a:pPr marL="285750" indent="-285750" algn="just">
              <a:buFontTx/>
              <a:buChar char="-"/>
            </a:pPr>
            <a:endParaRPr lang="pl-PL" sz="2000" dirty="0"/>
          </a:p>
          <a:p>
            <a:pPr algn="just"/>
            <a:r>
              <a:rPr lang="pl-PL" sz="2000" dirty="0"/>
              <a:t>-  NEGOCJACJE – cechy wzajemnych świadczeń ustalane są przez strony poprzez wymianę propozycji. Do zawarcia umowy dochodzi, gdy ustalone są podstawowe cechy świadczenia. Np. negocjacje z salą co do ceny za gościa weselnego i tego co ta cena obejmuje.</a:t>
            </a:r>
          </a:p>
        </p:txBody>
      </p:sp>
    </p:spTree>
    <p:extLst>
      <p:ext uri="{BB962C8B-B14F-4D97-AF65-F5344CB8AC3E}">
        <p14:creationId xmlns:p14="http://schemas.microsoft.com/office/powerpoint/2010/main" val="1369063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53384" y="2754231"/>
            <a:ext cx="7192370" cy="3049250"/>
          </a:xfrm>
        </p:spPr>
        <p:txBody>
          <a:bodyPr>
            <a:normAutofit/>
          </a:bodyPr>
          <a:lstStyle/>
          <a:p>
            <a:pPr marL="0" indent="0" algn="ctr">
              <a:buNone/>
            </a:pPr>
            <a:r>
              <a:rPr lang="pl-PL" dirty="0"/>
              <a:t>INDYWIDUALNE PORADY PRAWNE</a:t>
            </a:r>
          </a:p>
          <a:p>
            <a:pPr marL="0" indent="0" algn="ctr">
              <a:buNone/>
            </a:pPr>
            <a:endParaRPr lang="pl-PL" sz="1400" dirty="0"/>
          </a:p>
          <a:p>
            <a:pPr marL="0" indent="0" algn="ctr">
              <a:buNone/>
            </a:pPr>
            <a:r>
              <a:rPr lang="pl-PL" dirty="0"/>
              <a:t>70 zł zamiast 120 zł na indywidualną poradę prawną bez analizy dokumentów w sprawie małżeńskich stosunków majątkowych umówioną za pośrednictwem formularza kontaktowego na stronie www.ksc-radcaprawny.pl</a:t>
            </a:r>
          </a:p>
          <a:p>
            <a:pPr algn="ctr"/>
            <a:endParaRPr lang="pl-PL" dirty="0"/>
          </a:p>
        </p:txBody>
      </p:sp>
      <p:pic>
        <p:nvPicPr>
          <p:cNvPr id="5" name="Obraz 4"/>
          <p:cNvPicPr/>
          <p:nvPr/>
        </p:nvPicPr>
        <p:blipFill>
          <a:blip r:embed="rId2"/>
          <a:srcRect/>
          <a:stretch>
            <a:fillRect/>
          </a:stretch>
        </p:blipFill>
        <p:spPr>
          <a:xfrm>
            <a:off x="0" y="-11488"/>
            <a:ext cx="12192000" cy="360947"/>
          </a:xfrm>
          <a:prstGeom prst="rect">
            <a:avLst/>
          </a:prstGeom>
          <a:noFill/>
          <a:ln>
            <a:noFill/>
            <a:prstDash/>
          </a:ln>
        </p:spPr>
      </p:pic>
      <p:pic>
        <p:nvPicPr>
          <p:cNvPr id="6" name="Obraz 5"/>
          <p:cNvPicPr/>
          <p:nvPr/>
        </p:nvPicPr>
        <p:blipFill>
          <a:blip r:embed="rId2"/>
          <a:srcRect/>
          <a:stretch>
            <a:fillRect/>
          </a:stretch>
        </p:blipFill>
        <p:spPr>
          <a:xfrm>
            <a:off x="0" y="6569242"/>
            <a:ext cx="12192000" cy="360947"/>
          </a:xfrm>
          <a:prstGeom prst="rect">
            <a:avLst/>
          </a:prstGeom>
          <a:noFill/>
          <a:ln>
            <a:noFill/>
            <a:prstDash/>
          </a:ln>
        </p:spPr>
      </p:pic>
      <p:sp>
        <p:nvSpPr>
          <p:cNvPr id="7" name="pole tekstowe 6"/>
          <p:cNvSpPr txBox="1"/>
          <p:nvPr/>
        </p:nvSpPr>
        <p:spPr>
          <a:xfrm>
            <a:off x="5437496" y="1152780"/>
            <a:ext cx="4981432" cy="707886"/>
          </a:xfrm>
          <a:prstGeom prst="rect">
            <a:avLst/>
          </a:prstGeom>
          <a:noFill/>
        </p:spPr>
        <p:txBody>
          <a:bodyPr wrap="square" rtlCol="0">
            <a:spAutoFit/>
          </a:bodyPr>
          <a:lstStyle/>
          <a:p>
            <a:pPr algn="just"/>
            <a:r>
              <a:rPr lang="pl-PL" sz="4000" dirty="0"/>
              <a:t>DZIĘKUJĘ ZA UWAGĘ </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05" y="1115220"/>
            <a:ext cx="3127344" cy="4688260"/>
          </a:xfrm>
          <a:prstGeom prst="rect">
            <a:avLst/>
          </a:prstGeom>
        </p:spPr>
      </p:pic>
      <p:sp>
        <p:nvSpPr>
          <p:cNvPr id="10" name="pole tekstowe 9"/>
          <p:cNvSpPr txBox="1"/>
          <p:nvPr/>
        </p:nvSpPr>
        <p:spPr>
          <a:xfrm>
            <a:off x="230005" y="1284121"/>
            <a:ext cx="3127344" cy="1107996"/>
          </a:xfrm>
          <a:prstGeom prst="rect">
            <a:avLst/>
          </a:prstGeom>
          <a:noFill/>
        </p:spPr>
        <p:txBody>
          <a:bodyPr wrap="square" rtlCol="0">
            <a:spAutoFit/>
          </a:bodyPr>
          <a:lstStyle/>
          <a:p>
            <a:pPr algn="ctr"/>
            <a:r>
              <a:rPr lang="pl-PL" sz="1600" dirty="0">
                <a:solidFill>
                  <a:schemeClr val="bg1"/>
                </a:solidFill>
              </a:rPr>
              <a:t>Podziękowania dla Białe Kardy, Klich &amp; </a:t>
            </a:r>
            <a:r>
              <a:rPr lang="pl-PL" sz="1600" dirty="0" err="1">
                <a:solidFill>
                  <a:schemeClr val="bg1"/>
                </a:solidFill>
              </a:rPr>
              <a:t>Morzonek</a:t>
            </a:r>
            <a:r>
              <a:rPr lang="pl-PL" sz="1600" dirty="0">
                <a:solidFill>
                  <a:schemeClr val="bg1"/>
                </a:solidFill>
              </a:rPr>
              <a:t> (www.bialekardy.pl)</a:t>
            </a:r>
          </a:p>
          <a:p>
            <a:pPr algn="ctr"/>
            <a:r>
              <a:rPr lang="pl-PL" sz="1600" dirty="0">
                <a:solidFill>
                  <a:schemeClr val="bg1"/>
                </a:solidFill>
              </a:rPr>
              <a:t> za udostępnienie zdjęć</a:t>
            </a:r>
            <a:r>
              <a:rPr lang="pl-PL" dirty="0">
                <a:solidFill>
                  <a:schemeClr val="bg1"/>
                </a:solidFill>
              </a:rPr>
              <a:t>. </a:t>
            </a:r>
          </a:p>
        </p:txBody>
      </p:sp>
    </p:spTree>
    <p:extLst>
      <p:ext uri="{BB962C8B-B14F-4D97-AF65-F5344CB8AC3E}">
        <p14:creationId xmlns:p14="http://schemas.microsoft.com/office/powerpoint/2010/main" val="3548895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p:cNvPicPr>
            <a:picLocks noChangeAspect="1"/>
          </p:cNvPicPr>
          <p:nvPr/>
        </p:nvPicPr>
        <p:blipFill rotWithShape="1">
          <a:blip r:embed="rId2">
            <a:extLst>
              <a:ext uri="{28A0092B-C50C-407E-A947-70E740481C1C}">
                <a14:useLocalDpi xmlns:a14="http://schemas.microsoft.com/office/drawing/2010/main" val="0"/>
              </a:ext>
            </a:extLst>
          </a:blip>
          <a:srcRect l="7091" t="8170" b="17654"/>
          <a:stretch/>
        </p:blipFill>
        <p:spPr>
          <a:xfrm>
            <a:off x="0" y="0"/>
            <a:ext cx="12192000" cy="6497053"/>
          </a:xfrm>
          <a:prstGeom prst="rect">
            <a:avLst/>
          </a:prstGeom>
        </p:spPr>
      </p:pic>
      <p:sp>
        <p:nvSpPr>
          <p:cNvPr id="4" name="Symbol zastępczy tekstu 3"/>
          <p:cNvSpPr>
            <a:spLocks noGrp="1"/>
          </p:cNvSpPr>
          <p:nvPr>
            <p:ph type="body" sz="half" idx="2"/>
          </p:nvPr>
        </p:nvSpPr>
        <p:spPr>
          <a:xfrm>
            <a:off x="6481011" y="481906"/>
            <a:ext cx="5534526" cy="801779"/>
          </a:xfrm>
          <a:solidFill>
            <a:srgbClr val="009AD0">
              <a:alpha val="60000"/>
            </a:srgbClr>
          </a:solidFill>
          <a:ln>
            <a:noFill/>
          </a:ln>
        </p:spPr>
        <p:txBody>
          <a:bodyPr>
            <a:normAutofit/>
          </a:bodyPr>
          <a:lstStyle/>
          <a:p>
            <a:pPr lvl="0"/>
            <a:r>
              <a:rPr lang="pl-PL" sz="2400" dirty="0">
                <a:solidFill>
                  <a:schemeClr val="bg1"/>
                </a:solidFill>
              </a:rPr>
              <a:t>analiza stosunków małżeńskich majątkowych i spadkowych </a:t>
            </a:r>
          </a:p>
          <a:p>
            <a:endParaRPr lang="pl-PL" dirty="0"/>
          </a:p>
          <a:p>
            <a:endParaRPr lang="pl-PL" dirty="0"/>
          </a:p>
        </p:txBody>
      </p:sp>
      <p:pic>
        <p:nvPicPr>
          <p:cNvPr id="11" name="Symbol zastępczy zawartości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95" y="186266"/>
            <a:ext cx="4251158" cy="944702"/>
          </a:xfrm>
        </p:spPr>
      </p:pic>
      <p:pic>
        <p:nvPicPr>
          <p:cNvPr id="14" name="Obraz 13"/>
          <p:cNvPicPr/>
          <p:nvPr/>
        </p:nvPicPr>
        <p:blipFill>
          <a:blip r:embed="rId4"/>
          <a:srcRect/>
          <a:stretch>
            <a:fillRect/>
          </a:stretch>
        </p:blipFill>
        <p:spPr>
          <a:xfrm>
            <a:off x="0" y="6368717"/>
            <a:ext cx="12192000" cy="489284"/>
          </a:xfrm>
          <a:prstGeom prst="rect">
            <a:avLst/>
          </a:prstGeom>
          <a:noFill/>
          <a:ln>
            <a:noFill/>
            <a:prstDash/>
          </a:ln>
        </p:spPr>
      </p:pic>
      <p:sp>
        <p:nvSpPr>
          <p:cNvPr id="16" name="pole tekstowe 15"/>
          <p:cNvSpPr txBox="1"/>
          <p:nvPr/>
        </p:nvSpPr>
        <p:spPr>
          <a:xfrm>
            <a:off x="0" y="6119336"/>
            <a:ext cx="12906121" cy="646331"/>
          </a:xfrm>
          <a:prstGeom prst="rect">
            <a:avLst/>
          </a:prstGeom>
          <a:noFill/>
        </p:spPr>
        <p:txBody>
          <a:bodyPr wrap="square" rtlCol="0">
            <a:spAutoFit/>
          </a:bodyPr>
          <a:lstStyle/>
          <a:p>
            <a:endParaRPr lang="pl-PL" dirty="0">
              <a:latin typeface="Lato" panose="020F0502020204030203" pitchFamily="34" charset="0"/>
              <a:ea typeface="Lato" panose="020F0502020204030203" pitchFamily="34" charset="0"/>
              <a:cs typeface="Lato" panose="020F0502020204030203" pitchFamily="34" charset="0"/>
            </a:endParaRPr>
          </a:p>
          <a:p>
            <a:r>
              <a:rPr lang="pl-PL" dirty="0">
                <a:solidFill>
                  <a:srgbClr val="FFFFFF"/>
                </a:solidFill>
                <a:latin typeface="Lato" panose="020F0502020204030203" pitchFamily="34" charset="0"/>
                <a:ea typeface="Lato" panose="020F0502020204030203" pitchFamily="34" charset="0"/>
                <a:cs typeface="Lato" panose="020F0502020204030203" pitchFamily="34" charset="0"/>
              </a:rPr>
              <a:t>ul. Sowińskiego 5/3, 31-542 Kraków                       </a:t>
            </a:r>
            <a:r>
              <a:rPr lang="pl-PL" dirty="0">
                <a:solidFill>
                  <a:schemeClr val="bg1"/>
                </a:solidFill>
                <a:latin typeface="Lato" panose="020F0502020204030203" pitchFamily="34" charset="0"/>
                <a:ea typeface="Lato" panose="020F0502020204030203" pitchFamily="34" charset="0"/>
                <a:cs typeface="Lato" panose="020F0502020204030203" pitchFamily="34" charset="0"/>
              </a:rPr>
              <a:t>tel. + 48 606 813 048                             kontakt@ksc-radcaprawny.pl</a:t>
            </a:r>
          </a:p>
        </p:txBody>
      </p:sp>
      <p:sp>
        <p:nvSpPr>
          <p:cNvPr id="18" name="Symbol zastępczy tekstu 3"/>
          <p:cNvSpPr txBox="1">
            <a:spLocks/>
          </p:cNvSpPr>
          <p:nvPr/>
        </p:nvSpPr>
        <p:spPr>
          <a:xfrm>
            <a:off x="6481011" y="2290569"/>
            <a:ext cx="5534526" cy="1073891"/>
          </a:xfrm>
          <a:prstGeom prst="rect">
            <a:avLst/>
          </a:prstGeom>
          <a:solidFill>
            <a:srgbClr val="009AD0">
              <a:alpha val="50196"/>
            </a:srgbClr>
          </a:solidFill>
          <a:ln>
            <a:no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pl-PL" sz="2400" dirty="0">
                <a:solidFill>
                  <a:schemeClr val="bg1"/>
                </a:solidFill>
              </a:rPr>
              <a:t>prawo nieruchomości - obsługa transakcji dot. nieruchomości, regulowanie stanu prawnego</a:t>
            </a:r>
          </a:p>
          <a:p>
            <a:endParaRPr lang="pl-PL" dirty="0"/>
          </a:p>
          <a:p>
            <a:endParaRPr lang="pl-PL" dirty="0"/>
          </a:p>
        </p:txBody>
      </p:sp>
      <p:sp>
        <p:nvSpPr>
          <p:cNvPr id="19" name="Symbol zastępczy tekstu 3"/>
          <p:cNvSpPr txBox="1">
            <a:spLocks/>
          </p:cNvSpPr>
          <p:nvPr/>
        </p:nvSpPr>
        <p:spPr>
          <a:xfrm>
            <a:off x="6481011" y="1511939"/>
            <a:ext cx="5534526" cy="540582"/>
          </a:xfrm>
          <a:prstGeom prst="rect">
            <a:avLst/>
          </a:prstGeom>
          <a:solidFill>
            <a:srgbClr val="009AD0">
              <a:alpha val="50196"/>
            </a:srgbClr>
          </a:solid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pl-PL" sz="2400" dirty="0">
                <a:solidFill>
                  <a:schemeClr val="bg1"/>
                </a:solidFill>
              </a:rPr>
              <a:t>porządkowanie stosunków spadkowych  </a:t>
            </a:r>
          </a:p>
          <a:p>
            <a:endParaRPr lang="pl-PL" dirty="0"/>
          </a:p>
          <a:p>
            <a:endParaRPr lang="pl-PL" dirty="0"/>
          </a:p>
        </p:txBody>
      </p:sp>
      <p:sp>
        <p:nvSpPr>
          <p:cNvPr id="20" name="Symbol zastępczy tekstu 3"/>
          <p:cNvSpPr txBox="1">
            <a:spLocks/>
          </p:cNvSpPr>
          <p:nvPr/>
        </p:nvSpPr>
        <p:spPr>
          <a:xfrm>
            <a:off x="6453060" y="3602508"/>
            <a:ext cx="5534526" cy="741108"/>
          </a:xfrm>
          <a:prstGeom prst="rect">
            <a:avLst/>
          </a:prstGeom>
          <a:solidFill>
            <a:srgbClr val="009AD0">
              <a:alpha val="50196"/>
            </a:srgbClr>
          </a:solidFill>
          <a:ln>
            <a:no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pl-PL" sz="2400" dirty="0">
                <a:solidFill>
                  <a:schemeClr val="bg1"/>
                </a:solidFill>
              </a:rPr>
              <a:t>odszkodowania z ubezpieczeń komunikacyjnych (OC i AC) </a:t>
            </a:r>
          </a:p>
          <a:p>
            <a:endParaRPr lang="pl-PL" dirty="0"/>
          </a:p>
          <a:p>
            <a:endParaRPr lang="pl-PL" dirty="0"/>
          </a:p>
        </p:txBody>
      </p:sp>
      <p:sp>
        <p:nvSpPr>
          <p:cNvPr id="21" name="Symbol zastępczy tekstu 3"/>
          <p:cNvSpPr txBox="1">
            <a:spLocks/>
          </p:cNvSpPr>
          <p:nvPr/>
        </p:nvSpPr>
        <p:spPr>
          <a:xfrm>
            <a:off x="6453060" y="4582053"/>
            <a:ext cx="5534526" cy="515790"/>
          </a:xfrm>
          <a:prstGeom prst="rect">
            <a:avLst/>
          </a:prstGeom>
          <a:solidFill>
            <a:srgbClr val="009AD0">
              <a:alpha val="50196"/>
            </a:srgbClr>
          </a:solid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pl-PL" sz="2400" dirty="0">
                <a:solidFill>
                  <a:schemeClr val="bg1"/>
                </a:solidFill>
              </a:rPr>
              <a:t>obsługa prawna przedsiębiorców</a:t>
            </a:r>
          </a:p>
          <a:p>
            <a:endParaRPr lang="pl-PL" dirty="0"/>
          </a:p>
          <a:p>
            <a:endParaRPr lang="pl-PL" dirty="0"/>
          </a:p>
        </p:txBody>
      </p:sp>
      <p:sp>
        <p:nvSpPr>
          <p:cNvPr id="22" name="Symbol zastępczy tekstu 3"/>
          <p:cNvSpPr txBox="1">
            <a:spLocks/>
          </p:cNvSpPr>
          <p:nvPr/>
        </p:nvSpPr>
        <p:spPr>
          <a:xfrm>
            <a:off x="6453060" y="5336280"/>
            <a:ext cx="5534526" cy="768344"/>
          </a:xfrm>
          <a:prstGeom prst="rect">
            <a:avLst/>
          </a:prstGeom>
          <a:solidFill>
            <a:srgbClr val="009AD0">
              <a:alpha val="50196"/>
            </a:srgbClr>
          </a:solidFill>
          <a:ln>
            <a:no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pl-PL" sz="2400" dirty="0">
                <a:solidFill>
                  <a:schemeClr val="bg1"/>
                </a:solidFill>
              </a:rPr>
              <a:t>prowadzenie procesów sądowych i administracyjnych</a:t>
            </a:r>
          </a:p>
          <a:p>
            <a:endParaRPr lang="pl-PL" dirty="0"/>
          </a:p>
        </p:txBody>
      </p:sp>
    </p:spTree>
    <p:extLst>
      <p:ext uri="{BB962C8B-B14F-4D97-AF65-F5344CB8AC3E}">
        <p14:creationId xmlns:p14="http://schemas.microsoft.com/office/powerpoint/2010/main" val="301889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395831" y="396542"/>
            <a:ext cx="11336170" cy="593559"/>
          </a:xfrm>
        </p:spPr>
        <p:txBody>
          <a:bodyPr/>
          <a:lstStyle/>
          <a:p>
            <a:pPr algn="ctr"/>
            <a:r>
              <a:rPr lang="pl-PL" dirty="0"/>
              <a:t>FORMA ZWARCIA UMOWY</a:t>
            </a:r>
          </a:p>
        </p:txBody>
      </p:sp>
      <p:pic>
        <p:nvPicPr>
          <p:cNvPr id="4" name="Obraz 3"/>
          <p:cNvPicPr/>
          <p:nvPr/>
        </p:nvPicPr>
        <p:blipFill>
          <a:blip r:embed="rId2"/>
          <a:srcRect/>
          <a:stretch>
            <a:fillRect/>
          </a:stretch>
        </p:blipFill>
        <p:spPr>
          <a:xfrm>
            <a:off x="0" y="6569242"/>
            <a:ext cx="12192000" cy="360947"/>
          </a:xfrm>
          <a:prstGeom prst="rect">
            <a:avLst/>
          </a:prstGeom>
          <a:noFill/>
          <a:ln>
            <a:noFill/>
            <a:prstDash/>
          </a:ln>
        </p:spPr>
      </p:pic>
      <p:pic>
        <p:nvPicPr>
          <p:cNvPr id="5" name="Obraz 4"/>
          <p:cNvPicPr/>
          <p:nvPr/>
        </p:nvPicPr>
        <p:blipFill>
          <a:blip r:embed="rId2"/>
          <a:srcRect/>
          <a:stretch>
            <a:fillRect/>
          </a:stretch>
        </p:blipFill>
        <p:spPr>
          <a:xfrm>
            <a:off x="0" y="-11488"/>
            <a:ext cx="12192000" cy="360947"/>
          </a:xfrm>
          <a:prstGeom prst="rect">
            <a:avLst/>
          </a:prstGeom>
          <a:noFill/>
          <a:ln>
            <a:noFill/>
            <a:prstDash/>
          </a:ln>
        </p:spPr>
      </p:pic>
      <p:sp>
        <p:nvSpPr>
          <p:cNvPr id="9" name="pole tekstowe 8"/>
          <p:cNvSpPr txBox="1"/>
          <p:nvPr/>
        </p:nvSpPr>
        <p:spPr>
          <a:xfrm>
            <a:off x="291557" y="936931"/>
            <a:ext cx="11608886" cy="5632311"/>
          </a:xfrm>
          <a:prstGeom prst="rect">
            <a:avLst/>
          </a:prstGeom>
          <a:noFill/>
        </p:spPr>
        <p:txBody>
          <a:bodyPr wrap="square" rtlCol="0">
            <a:spAutoFit/>
          </a:bodyPr>
          <a:lstStyle/>
          <a:p>
            <a:pPr marL="457200" indent="-457200" algn="just">
              <a:spcAft>
                <a:spcPts val="1200"/>
              </a:spcAft>
              <a:buFont typeface="+mj-lt"/>
              <a:buAutoNum type="arabicPeriod"/>
            </a:pPr>
            <a:r>
              <a:rPr lang="pl-PL" sz="2000" dirty="0"/>
              <a:t>USTNA – ustne potwierdzenie przez dwie osoby zawarcia umowy jest tak samo wiążące prawnie, jak zawarcie umowy pisemnej, jeśli zostały ustalone główne cechy usługi, chyba, że jedna ze stron wskaże, że za umowę wiążącą uznaje dopiero umowę pisemną. W razie sporu często trudne jest udowodnienia jakie ustalenia zostały dokonane. </a:t>
            </a:r>
          </a:p>
          <a:p>
            <a:pPr marL="457200" indent="-457200" algn="just">
              <a:spcAft>
                <a:spcPts val="1200"/>
              </a:spcAft>
              <a:buFont typeface="+mj-lt"/>
              <a:buAutoNum type="arabicPeriod"/>
            </a:pPr>
            <a:r>
              <a:rPr lang="pl-PL" sz="2000" dirty="0"/>
              <a:t>PISEMNA – umowa sporządzona na papierze i podpisana przez obie strony. Wystarczy, że każda ze stron podpisze się pod egzemplarzem o takiej samej treści, a następnie strony wymienią się dokumentami. Najbardziej pewna forma zawarcia umowy pod warunkiem, że jej treść jest starannie przygotowana. </a:t>
            </a:r>
          </a:p>
          <a:p>
            <a:pPr marL="457200" indent="-457200" algn="just">
              <a:spcAft>
                <a:spcPts val="1200"/>
              </a:spcAft>
              <a:buFont typeface="+mj-lt"/>
              <a:buAutoNum type="arabicPeriod"/>
            </a:pPr>
            <a:r>
              <a:rPr lang="pl-PL" sz="2000" dirty="0"/>
              <a:t>Z PODPISEM NOTARIALNIE POŚWIADCZONYM –dokument sporządzony przez strony, podpis pod umową składany jest w obecności notariusza, a notariusz poświadcza własnoręczność podpisu.</a:t>
            </a:r>
          </a:p>
          <a:p>
            <a:pPr marL="457200" indent="-457200" algn="just">
              <a:spcAft>
                <a:spcPts val="1200"/>
              </a:spcAft>
              <a:buFont typeface="+mj-lt"/>
              <a:buAutoNum type="arabicPeriod"/>
            </a:pPr>
            <a:r>
              <a:rPr lang="pl-PL" sz="2000" dirty="0"/>
              <a:t>AKT NOTARIALNY – cała umowa sporządzana jest przez notariusza. Forma przewidziana dla czynności dot.np. nieruchomości.</a:t>
            </a:r>
          </a:p>
          <a:p>
            <a:pPr marL="457200" indent="-457200" algn="just">
              <a:spcAft>
                <a:spcPts val="1200"/>
              </a:spcAft>
              <a:buFont typeface="+mj-lt"/>
              <a:buAutoNum type="arabicPeriod"/>
            </a:pPr>
            <a:r>
              <a:rPr lang="pl-PL" sz="2000" dirty="0"/>
              <a:t>ELEKTRONICZNA – plik podpisany certyfikowanym podpisem elektronicznym.</a:t>
            </a:r>
          </a:p>
          <a:p>
            <a:pPr marL="457200" indent="-457200" algn="just">
              <a:spcAft>
                <a:spcPts val="1200"/>
              </a:spcAft>
              <a:buFont typeface="+mj-lt"/>
              <a:buAutoNum type="arabicPeriod"/>
            </a:pPr>
            <a:r>
              <a:rPr lang="pl-PL" sz="2000" dirty="0"/>
              <a:t>Z DATĄ PEWNĄ – umowa pisemna, na której notariusz lub urząd stwierdzi, że została ona zawarta albo istniała w określnej dacie.</a:t>
            </a:r>
          </a:p>
          <a:p>
            <a:pPr marL="342900" indent="-342900">
              <a:spcAft>
                <a:spcPts val="1200"/>
              </a:spcAft>
              <a:buFont typeface="+mj-lt"/>
              <a:buAutoNum type="arabicPeriod"/>
            </a:pPr>
            <a:r>
              <a:rPr lang="pl-PL" sz="2000" dirty="0"/>
              <a:t>  DOKUMENTOWA </a:t>
            </a:r>
          </a:p>
        </p:txBody>
      </p:sp>
    </p:spTree>
    <p:extLst>
      <p:ext uri="{BB962C8B-B14F-4D97-AF65-F5344CB8AC3E}">
        <p14:creationId xmlns:p14="http://schemas.microsoft.com/office/powerpoint/2010/main" val="331074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6884" y="567505"/>
            <a:ext cx="11518232" cy="1980157"/>
          </a:xfrm>
        </p:spPr>
        <p:txBody>
          <a:bodyPr>
            <a:normAutofit fontScale="90000"/>
          </a:bodyPr>
          <a:lstStyle/>
          <a:p>
            <a:pPr algn="just"/>
            <a:r>
              <a:rPr lang="pl-PL" dirty="0"/>
              <a:t>FORMA DOKUMENTOWA ZAWARCIA UMOWY – obowiązująca od 8 września 2016 r. forma zawarcia umowy polegająca na złożeniu oświadczeń woli przez maila, sms czy wiadomość przesłaną komunikatorem. Potwierdzenie przez dwie osoby ustaleń dotyczących usługi przez maila lub sms jest tak samo wiążące jak podpisanie papierowej umowy. </a:t>
            </a: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9041" y="2581938"/>
            <a:ext cx="5693359" cy="3780746"/>
          </a:xfrm>
        </p:spPr>
      </p:pic>
      <p:sp>
        <p:nvSpPr>
          <p:cNvPr id="4" name="Symbol zastępczy tekstu 3"/>
          <p:cNvSpPr>
            <a:spLocks noGrp="1"/>
          </p:cNvSpPr>
          <p:nvPr>
            <p:ph type="body" sz="half" idx="2"/>
          </p:nvPr>
        </p:nvSpPr>
        <p:spPr>
          <a:xfrm>
            <a:off x="449179" y="2754220"/>
            <a:ext cx="5213683" cy="3608464"/>
          </a:xfrm>
        </p:spPr>
        <p:txBody>
          <a:bodyPr>
            <a:normAutofit fontScale="92500" lnSpcReduction="10000"/>
          </a:bodyPr>
          <a:lstStyle/>
          <a:p>
            <a:pPr algn="ctr"/>
            <a:r>
              <a:rPr lang="pl-PL" sz="2400" dirty="0"/>
              <a:t>KODEKS CYWILNY</a:t>
            </a:r>
          </a:p>
          <a:p>
            <a:pPr algn="ctr"/>
            <a:endParaRPr lang="pl-PL" sz="1050" dirty="0"/>
          </a:p>
          <a:p>
            <a:pPr algn="just"/>
            <a:r>
              <a:rPr lang="pl-PL" sz="2400" dirty="0"/>
              <a:t>Art.  77</a:t>
            </a:r>
            <a:r>
              <a:rPr lang="pl-PL" sz="2400" baseline="30000" dirty="0"/>
              <a:t>2</a:t>
            </a:r>
            <a:r>
              <a:rPr lang="pl-PL" sz="2400" dirty="0"/>
              <a:t>. [Forma dokumentowa] Do zachowania dokumentowej formy czynności prawnej wystarcza złożenie oświadczenia woli w postaci dokumentu, w sposób umożliwiający ustalenie osoby składającej oświadczenie.</a:t>
            </a:r>
          </a:p>
          <a:p>
            <a:pPr algn="just"/>
            <a:r>
              <a:rPr lang="pl-PL" sz="2400" dirty="0"/>
              <a:t>Art.  77</a:t>
            </a:r>
            <a:r>
              <a:rPr lang="pl-PL" sz="2400" baseline="30000" dirty="0"/>
              <a:t>3</a:t>
            </a:r>
            <a:r>
              <a:rPr lang="pl-PL" sz="2400" dirty="0"/>
              <a:t>.  [Dokument] Dokumentem jest nośnik informacji umożliwiający zapoznanie się z jej treścią.</a:t>
            </a:r>
          </a:p>
          <a:p>
            <a:endParaRPr lang="pl-PL" dirty="0"/>
          </a:p>
        </p:txBody>
      </p:sp>
      <p:pic>
        <p:nvPicPr>
          <p:cNvPr id="5" name="Obraz 4"/>
          <p:cNvPicPr/>
          <p:nvPr/>
        </p:nvPicPr>
        <p:blipFill>
          <a:blip r:embed="rId3"/>
          <a:srcRect/>
          <a:stretch>
            <a:fillRect/>
          </a:stretch>
        </p:blipFill>
        <p:spPr>
          <a:xfrm>
            <a:off x="0" y="6569242"/>
            <a:ext cx="12192000" cy="360947"/>
          </a:xfrm>
          <a:prstGeom prst="rect">
            <a:avLst/>
          </a:prstGeom>
          <a:noFill/>
          <a:ln>
            <a:noFill/>
            <a:prstDash/>
          </a:ln>
        </p:spPr>
      </p:pic>
      <p:pic>
        <p:nvPicPr>
          <p:cNvPr id="6" name="Obraz 5"/>
          <p:cNvPicPr/>
          <p:nvPr/>
        </p:nvPicPr>
        <p:blipFill>
          <a:blip r:embed="rId3"/>
          <a:srcRect/>
          <a:stretch>
            <a:fillRect/>
          </a:stretch>
        </p:blipFill>
        <p:spPr>
          <a:xfrm>
            <a:off x="0" y="0"/>
            <a:ext cx="12192000" cy="360947"/>
          </a:xfrm>
          <a:prstGeom prst="rect">
            <a:avLst/>
          </a:prstGeom>
          <a:noFill/>
          <a:ln>
            <a:noFill/>
            <a:prstDash/>
          </a:ln>
        </p:spPr>
      </p:pic>
    </p:spTree>
    <p:extLst>
      <p:ext uri="{BB962C8B-B14F-4D97-AF65-F5344CB8AC3E}">
        <p14:creationId xmlns:p14="http://schemas.microsoft.com/office/powerpoint/2010/main" val="250223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4589" y="684348"/>
            <a:ext cx="11678653" cy="553453"/>
          </a:xfrm>
        </p:spPr>
        <p:txBody>
          <a:bodyPr/>
          <a:lstStyle/>
          <a:p>
            <a:pPr algn="ctr"/>
            <a:r>
              <a:rPr lang="pl-PL" dirty="0"/>
              <a:t>JAKIE POSTANOWIENIA POWINNA ZAWIERAĆ BEZPIECZNA UMOWA ?</a:t>
            </a:r>
          </a:p>
        </p:txBody>
      </p:sp>
      <p:pic>
        <p:nvPicPr>
          <p:cNvPr id="5" name="Obraz 4"/>
          <p:cNvPicPr/>
          <p:nvPr/>
        </p:nvPicPr>
        <p:blipFill>
          <a:blip r:embed="rId2"/>
          <a:srcRect/>
          <a:stretch>
            <a:fillRect/>
          </a:stretch>
        </p:blipFill>
        <p:spPr>
          <a:xfrm>
            <a:off x="0" y="6569242"/>
            <a:ext cx="12192000" cy="360947"/>
          </a:xfrm>
          <a:prstGeom prst="rect">
            <a:avLst/>
          </a:prstGeom>
          <a:noFill/>
          <a:ln>
            <a:noFill/>
            <a:prstDash/>
          </a:ln>
        </p:spPr>
      </p:pic>
      <p:pic>
        <p:nvPicPr>
          <p:cNvPr id="6" name="Obraz 5"/>
          <p:cNvPicPr/>
          <p:nvPr/>
        </p:nvPicPr>
        <p:blipFill>
          <a:blip r:embed="rId2"/>
          <a:srcRect/>
          <a:stretch>
            <a:fillRect/>
          </a:stretch>
        </p:blipFill>
        <p:spPr>
          <a:xfrm>
            <a:off x="0" y="-11488"/>
            <a:ext cx="12192000" cy="360947"/>
          </a:xfrm>
          <a:prstGeom prst="rect">
            <a:avLst/>
          </a:prstGeom>
          <a:noFill/>
          <a:ln>
            <a:noFill/>
            <a:prstDash/>
          </a:ln>
        </p:spPr>
      </p:pic>
      <p:sp>
        <p:nvSpPr>
          <p:cNvPr id="7" name="pole tekstowe 6"/>
          <p:cNvSpPr txBox="1"/>
          <p:nvPr/>
        </p:nvSpPr>
        <p:spPr>
          <a:xfrm>
            <a:off x="224589" y="1568398"/>
            <a:ext cx="11678653" cy="4339650"/>
          </a:xfrm>
          <a:prstGeom prst="rect">
            <a:avLst/>
          </a:prstGeom>
          <a:noFill/>
        </p:spPr>
        <p:txBody>
          <a:bodyPr wrap="square" rtlCol="0">
            <a:spAutoFit/>
          </a:bodyPr>
          <a:lstStyle/>
          <a:p>
            <a:pPr marL="342900" indent="-342900">
              <a:buAutoNum type="arabicPeriod"/>
            </a:pPr>
            <a:endParaRPr lang="pl-PL" dirty="0"/>
          </a:p>
          <a:p>
            <a:pPr marL="342900" indent="-342900" algn="just">
              <a:buAutoNum type="arabicPeriod"/>
            </a:pPr>
            <a:r>
              <a:rPr lang="pl-PL" sz="2400" b="1" dirty="0"/>
              <a:t>OKREŚLENIE STRON </a:t>
            </a:r>
            <a:r>
              <a:rPr lang="pl-PL" sz="2400" dirty="0"/>
              <a:t>– ważne jest z kim zawieramy umowę, czy osoba ta jest przedsiębiorcą czy tylko wykonuje dane usługi sporadycznie na podstawie umowy o dzieło lub zlecenia jako osoba prywatna. Przedsiębiorcy mają więcej obowiązków wobec konsumenta i łatwiej wyegzekwować ich odpowiedzialność. Jeśli umowa zawierana jest z firmą trzeba sprawdzić czy osoba podpisująca umowę w imieniu firmy ma prawo ją reprezentować. Wykonania umowy może żądać ta osoba, która ją zawarła (np. jeśli w umowie stroną jest teściowa, to żadne z narzeczonych nie może wykonywać praw z umowy bez dodatkowych czynności prawnych) tylko od tej osoby, która ją podpisała (np. jeśli umowę podpisała spółka, to wykonania umowy można żądać od spółki, a nie od pracownika czy managera, który podpisał tę umowę).</a:t>
            </a:r>
          </a:p>
          <a:p>
            <a:endParaRPr lang="pl-PL" dirty="0"/>
          </a:p>
        </p:txBody>
      </p:sp>
    </p:spTree>
    <p:extLst>
      <p:ext uri="{BB962C8B-B14F-4D97-AF65-F5344CB8AC3E}">
        <p14:creationId xmlns:p14="http://schemas.microsoft.com/office/powerpoint/2010/main" val="238296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idx="1"/>
          </p:nvPr>
        </p:nvPicPr>
        <p:blipFill rotWithShape="1">
          <a:blip r:embed="rId2">
            <a:extLst>
              <a:ext uri="{28A0092B-C50C-407E-A947-70E740481C1C}">
                <a14:useLocalDpi xmlns:a14="http://schemas.microsoft.com/office/drawing/2010/main" val="0"/>
              </a:ext>
            </a:extLst>
          </a:blip>
          <a:srcRect l="21852" r="16871"/>
          <a:stretch/>
        </p:blipFill>
        <p:spPr>
          <a:xfrm>
            <a:off x="6320590" y="582866"/>
            <a:ext cx="5245769" cy="5711594"/>
          </a:xfrm>
        </p:spPr>
      </p:pic>
      <p:sp>
        <p:nvSpPr>
          <p:cNvPr id="4" name="Symbol zastępczy tekstu 3"/>
          <p:cNvSpPr>
            <a:spLocks noGrp="1"/>
          </p:cNvSpPr>
          <p:nvPr>
            <p:ph type="body" sz="half" idx="2"/>
          </p:nvPr>
        </p:nvSpPr>
        <p:spPr>
          <a:xfrm>
            <a:off x="839788" y="624242"/>
            <a:ext cx="4951412" cy="5670218"/>
          </a:xfrm>
        </p:spPr>
        <p:txBody>
          <a:bodyPr>
            <a:normAutofit lnSpcReduction="10000"/>
          </a:bodyPr>
          <a:lstStyle/>
          <a:p>
            <a:pPr algn="just"/>
            <a:r>
              <a:rPr lang="pl-PL" sz="2400" dirty="0"/>
              <a:t>2. </a:t>
            </a:r>
            <a:r>
              <a:rPr lang="pl-PL" sz="2400" b="1" dirty="0"/>
              <a:t>DOKŁADNE OKREŚLENIE ŚWIADCZENIA</a:t>
            </a:r>
          </a:p>
          <a:p>
            <a:pPr algn="just"/>
            <a:endParaRPr lang="pl-PL" sz="1200" dirty="0"/>
          </a:p>
          <a:p>
            <a:pPr algn="just"/>
            <a:r>
              <a:rPr lang="pl-PL" sz="2400" dirty="0"/>
              <a:t>W umowie powinno zostać dokładnie opisane świadczenie jakie na podstawie umowy zamawiamy. W umowie powinien być zamieszczony opis świadczenia, jego składniki, sposób wykonania, dzień i godzinę jego wykonania, czas jego trwania, miejsce gdzie ma być wykonane. Im dokładniej opisane jest świadczenie tym większa pewność, że otrzymamy to co zostało zamówione za ustaloną cenę. W razie problemów dzięki precyzyjnemu opisowi łatwiej będzie wskazać nieprawidłowe wykonanie umowy.</a:t>
            </a:r>
          </a:p>
          <a:p>
            <a:endParaRPr lang="pl-PL" dirty="0"/>
          </a:p>
        </p:txBody>
      </p:sp>
      <p:pic>
        <p:nvPicPr>
          <p:cNvPr id="5" name="Obraz 4"/>
          <p:cNvPicPr/>
          <p:nvPr/>
        </p:nvPicPr>
        <p:blipFill>
          <a:blip r:embed="rId3"/>
          <a:srcRect/>
          <a:stretch>
            <a:fillRect/>
          </a:stretch>
        </p:blipFill>
        <p:spPr>
          <a:xfrm>
            <a:off x="0" y="6569242"/>
            <a:ext cx="12192000" cy="360947"/>
          </a:xfrm>
          <a:prstGeom prst="rect">
            <a:avLst/>
          </a:prstGeom>
          <a:noFill/>
          <a:ln>
            <a:noFill/>
            <a:prstDash/>
          </a:ln>
        </p:spPr>
      </p:pic>
      <p:pic>
        <p:nvPicPr>
          <p:cNvPr id="6" name="Obraz 5"/>
          <p:cNvPicPr/>
          <p:nvPr/>
        </p:nvPicPr>
        <p:blipFill>
          <a:blip r:embed="rId3"/>
          <a:srcRect/>
          <a:stretch>
            <a:fillRect/>
          </a:stretch>
        </p:blipFill>
        <p:spPr>
          <a:xfrm>
            <a:off x="0" y="-11488"/>
            <a:ext cx="12192000" cy="360947"/>
          </a:xfrm>
          <a:prstGeom prst="rect">
            <a:avLst/>
          </a:prstGeom>
          <a:noFill/>
          <a:ln>
            <a:noFill/>
            <a:prstDash/>
          </a:ln>
        </p:spPr>
      </p:pic>
    </p:spTree>
    <p:extLst>
      <p:ext uri="{BB962C8B-B14F-4D97-AF65-F5344CB8AC3E}">
        <p14:creationId xmlns:p14="http://schemas.microsoft.com/office/powerpoint/2010/main" val="334479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7104492" y="1801102"/>
            <a:ext cx="5895994" cy="3316496"/>
          </a:xfrm>
        </p:spPr>
      </p:pic>
      <p:sp>
        <p:nvSpPr>
          <p:cNvPr id="4" name="Symbol zastępczy tekstu 3"/>
          <p:cNvSpPr>
            <a:spLocks noGrp="1"/>
          </p:cNvSpPr>
          <p:nvPr>
            <p:ph type="body" sz="half" idx="2"/>
          </p:nvPr>
        </p:nvSpPr>
        <p:spPr>
          <a:xfrm>
            <a:off x="352926" y="511353"/>
            <a:ext cx="7732295" cy="5895994"/>
          </a:xfrm>
        </p:spPr>
        <p:txBody>
          <a:bodyPr>
            <a:normAutofit lnSpcReduction="10000"/>
          </a:bodyPr>
          <a:lstStyle/>
          <a:p>
            <a:pPr algn="just">
              <a:spcBef>
                <a:spcPts val="1800"/>
              </a:spcBef>
            </a:pPr>
            <a:r>
              <a:rPr lang="pl-PL" sz="2000" b="1" dirty="0"/>
              <a:t>3. CENA </a:t>
            </a:r>
            <a:r>
              <a:rPr lang="pl-PL" sz="2000" dirty="0"/>
              <a:t>– w umowie precyzyjni powinna być określona cena jaką trzeba będzie zapłacić za świadczenie albo ewentualnie sposób jej ustalenia np. cena za godzinę usługi albo za osobę. </a:t>
            </a:r>
          </a:p>
          <a:p>
            <a:pPr algn="just">
              <a:spcBef>
                <a:spcPts val="1800"/>
              </a:spcBef>
            </a:pPr>
            <a:r>
              <a:rPr lang="pl-PL" sz="2000" dirty="0"/>
              <a:t>Zarówno porównując oferty, jak i zawierając umowę trzeba zwrócić uwagę za co konkretnie płacimy daną cenę. Nie wystarczy porównać tylko kwoty ale trzeba sprawdzić czy sama oferta jest porównywalna np. czy za 3000 zł u jednego i drugiego fotografa dostajemy tyle samo godzin pracy i zdjęć. </a:t>
            </a:r>
          </a:p>
          <a:p>
            <a:pPr algn="just">
              <a:spcBef>
                <a:spcPts val="1800"/>
              </a:spcBef>
            </a:pPr>
            <a:r>
              <a:rPr lang="pl-PL" sz="2000" dirty="0"/>
              <a:t>Kolejną kwestią są opłaty dodatkowe – za czas pracy ponad ustaloną normę, za korkowe na sali weselnej, dopłata za kolejne zdjęcia, za przeróbki sukni względem salonowego modelu. Należy dokładnie czytać wszystkie przedstawione umowy, aby dodatkowa opłata nie była zaskoczeniem, gdy przejdzie do rozliczeń. </a:t>
            </a:r>
          </a:p>
          <a:p>
            <a:pPr algn="just">
              <a:spcBef>
                <a:spcPts val="1800"/>
              </a:spcBef>
            </a:pPr>
            <a:r>
              <a:rPr lang="pl-PL" sz="2000" dirty="0"/>
              <a:t>Ponieważ już dziś zawierane są umowy na wesela, które mają się odbyć za rok albo dwa w umowach mogą pojawić się klauzule waloryzacyjne, które pozwolą w ramach działania zgodnego z umową zmienić cenę. Najczęściej waloryzacja odbywa się za pomocą wskaźnika inflacji. Istnienie takiej klauzuli trzeba uwzględnić przy planowaniu budżetu, gdyż wydatki mogą wzrosnąć. Najkorzystniej dla narzeczonych jest dążyć do wpisania w umowę gwarancji ustalonej ceny. </a:t>
            </a:r>
          </a:p>
        </p:txBody>
      </p:sp>
      <p:pic>
        <p:nvPicPr>
          <p:cNvPr id="5" name="Obraz 4"/>
          <p:cNvPicPr/>
          <p:nvPr/>
        </p:nvPicPr>
        <p:blipFill>
          <a:blip r:embed="rId3"/>
          <a:srcRect/>
          <a:stretch>
            <a:fillRect/>
          </a:stretch>
        </p:blipFill>
        <p:spPr>
          <a:xfrm>
            <a:off x="0" y="6569242"/>
            <a:ext cx="12192000" cy="360947"/>
          </a:xfrm>
          <a:prstGeom prst="rect">
            <a:avLst/>
          </a:prstGeom>
          <a:noFill/>
          <a:ln>
            <a:noFill/>
            <a:prstDash/>
          </a:ln>
        </p:spPr>
      </p:pic>
      <p:pic>
        <p:nvPicPr>
          <p:cNvPr id="6" name="Obraz 5"/>
          <p:cNvPicPr/>
          <p:nvPr/>
        </p:nvPicPr>
        <p:blipFill>
          <a:blip r:embed="rId3"/>
          <a:srcRect/>
          <a:stretch>
            <a:fillRect/>
          </a:stretch>
        </p:blipFill>
        <p:spPr>
          <a:xfrm>
            <a:off x="0" y="-11488"/>
            <a:ext cx="12192000" cy="360947"/>
          </a:xfrm>
          <a:prstGeom prst="rect">
            <a:avLst/>
          </a:prstGeom>
          <a:noFill/>
          <a:ln>
            <a:noFill/>
            <a:prstDash/>
          </a:ln>
        </p:spPr>
      </p:pic>
    </p:spTree>
    <p:extLst>
      <p:ext uri="{BB962C8B-B14F-4D97-AF65-F5344CB8AC3E}">
        <p14:creationId xmlns:p14="http://schemas.microsoft.com/office/powerpoint/2010/main" val="44152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465221" y="609600"/>
            <a:ext cx="11053011" cy="5454316"/>
          </a:xfrm>
        </p:spPr>
        <p:txBody>
          <a:bodyPr>
            <a:normAutofit fontScale="85000" lnSpcReduction="20000"/>
          </a:bodyPr>
          <a:lstStyle/>
          <a:p>
            <a:pPr algn="just"/>
            <a:r>
              <a:rPr lang="pl-PL" sz="2400" b="1" dirty="0"/>
              <a:t>4. POSTANOWIENIA DODATKOWE</a:t>
            </a:r>
          </a:p>
          <a:p>
            <a:pPr algn="just">
              <a:spcBef>
                <a:spcPts val="0"/>
              </a:spcBef>
            </a:pPr>
            <a:endParaRPr lang="pl-PL" sz="2400" dirty="0"/>
          </a:p>
          <a:p>
            <a:pPr algn="just">
              <a:spcBef>
                <a:spcPts val="0"/>
              </a:spcBef>
            </a:pPr>
            <a:r>
              <a:rPr lang="pl-PL" sz="2400" dirty="0"/>
              <a:t>W umowach mogą się znaleźć również dodatkowe postanowienie nakładające na narzeczonych pewne obowiązki np.</a:t>
            </a:r>
          </a:p>
          <a:p>
            <a:pPr marL="285750" indent="-285750" algn="just">
              <a:spcBef>
                <a:spcPts val="0"/>
              </a:spcBef>
              <a:buFontTx/>
              <a:buChar char="-"/>
            </a:pPr>
            <a:r>
              <a:rPr lang="pl-PL" sz="2400" dirty="0"/>
              <a:t>ustalające odpowiedzialność odszkodowawczą za zniszczenie sprzętu fotografa/kamerzysty/ zespołu lub zniszczenia na sali weselnej, </a:t>
            </a:r>
          </a:p>
          <a:p>
            <a:pPr marL="285750" indent="-285750" algn="just">
              <a:spcBef>
                <a:spcPts val="0"/>
              </a:spcBef>
              <a:buFontTx/>
              <a:buChar char="-"/>
            </a:pPr>
            <a:r>
              <a:rPr lang="pl-PL" sz="2400" dirty="0"/>
              <a:t>nakładające kary umowne za niewywiązania się przez narzeczonych z umowy, </a:t>
            </a:r>
          </a:p>
          <a:p>
            <a:pPr marL="285750" indent="-285750" algn="just">
              <a:spcBef>
                <a:spcPts val="0"/>
              </a:spcBef>
              <a:buFontTx/>
              <a:buChar char="-"/>
            </a:pPr>
            <a:r>
              <a:rPr lang="pl-PL" sz="2400" dirty="0"/>
              <a:t>regulujące zasady zatrzymania zaliczki, zadatku albo obowiązek zapłaty odstępnego.</a:t>
            </a:r>
          </a:p>
          <a:p>
            <a:pPr algn="just"/>
            <a:endParaRPr lang="pl-PL" sz="2400" dirty="0"/>
          </a:p>
          <a:p>
            <a:pPr algn="just"/>
            <a:r>
              <a:rPr lang="pl-PL" sz="2400" dirty="0"/>
              <a:t>W zależności od sposobu zapisania danych postanowień, mogą one zostać uznane za klauzule niedozwolone i nie wiązać narzeczonych pomimo, że podpisali umowę zawierającą takie postanowienie. Każdy przypadek wymaga w takim wypadku indywidualnej analizy postanowienia w kontekście całej umowy i okoliczności jej zawarcia.</a:t>
            </a:r>
          </a:p>
          <a:p>
            <a:pPr algn="just"/>
            <a:endParaRPr lang="pl-PL" sz="2400" dirty="0"/>
          </a:p>
          <a:p>
            <a:pPr algn="just"/>
            <a:r>
              <a:rPr lang="pl-PL" sz="2400" dirty="0"/>
              <a:t>KODEKS CYWILNY</a:t>
            </a:r>
          </a:p>
          <a:p>
            <a:pPr algn="just"/>
            <a:r>
              <a:rPr lang="pl-PL" sz="2400" i="1" dirty="0"/>
              <a:t>Art.  385</a:t>
            </a:r>
            <a:r>
              <a:rPr lang="pl-PL" sz="2400" i="1" baseline="30000" dirty="0"/>
              <a:t>1</a:t>
            </a:r>
            <a:r>
              <a:rPr lang="pl-PL" sz="2400" i="1" dirty="0"/>
              <a:t>. [Niedozwolone postanowienia umowne] §  1. Postanowienia umowy zawieranej z konsumentem nieuzgodnione indywidualnie nie wiążą go, jeżeli kształtują jego prawa i obowiązki w sposób sprzeczny z dobrymi obyczajami, rażąco naruszając jego interesy (niedozwolone postanowienia umowne). Nie dotyczy to postanowień określających główne świadczenia stron, w tym cenę lub wynagrodzenie, jeżeli zostały sformułowane w sposób jednoznaczny.</a:t>
            </a:r>
          </a:p>
          <a:p>
            <a:endParaRPr lang="pl-PL" sz="1800" dirty="0"/>
          </a:p>
        </p:txBody>
      </p:sp>
      <p:pic>
        <p:nvPicPr>
          <p:cNvPr id="5" name="Obraz 4"/>
          <p:cNvPicPr/>
          <p:nvPr/>
        </p:nvPicPr>
        <p:blipFill>
          <a:blip r:embed="rId2"/>
          <a:srcRect/>
          <a:stretch>
            <a:fillRect/>
          </a:stretch>
        </p:blipFill>
        <p:spPr>
          <a:xfrm>
            <a:off x="0" y="6569242"/>
            <a:ext cx="12192000" cy="360947"/>
          </a:xfrm>
          <a:prstGeom prst="rect">
            <a:avLst/>
          </a:prstGeom>
          <a:noFill/>
          <a:ln>
            <a:noFill/>
            <a:prstDash/>
          </a:ln>
        </p:spPr>
      </p:pic>
      <p:pic>
        <p:nvPicPr>
          <p:cNvPr id="6" name="Obraz 5"/>
          <p:cNvPicPr/>
          <p:nvPr/>
        </p:nvPicPr>
        <p:blipFill>
          <a:blip r:embed="rId2"/>
          <a:srcRect/>
          <a:stretch>
            <a:fillRect/>
          </a:stretch>
        </p:blipFill>
        <p:spPr>
          <a:xfrm>
            <a:off x="0" y="-11488"/>
            <a:ext cx="12192000" cy="360947"/>
          </a:xfrm>
          <a:prstGeom prst="rect">
            <a:avLst/>
          </a:prstGeom>
          <a:noFill/>
          <a:ln>
            <a:noFill/>
            <a:prstDash/>
          </a:ln>
        </p:spPr>
      </p:pic>
    </p:spTree>
    <p:extLst>
      <p:ext uri="{BB962C8B-B14F-4D97-AF65-F5344CB8AC3E}">
        <p14:creationId xmlns:p14="http://schemas.microsoft.com/office/powerpoint/2010/main" val="164704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65125"/>
            <a:ext cx="12192000" cy="1325563"/>
          </a:xfrm>
        </p:spPr>
        <p:txBody>
          <a:bodyPr>
            <a:normAutofit/>
          </a:bodyPr>
          <a:lstStyle/>
          <a:p>
            <a:pPr algn="ctr"/>
            <a:r>
              <a:rPr lang="pl-PL" sz="4000" dirty="0"/>
              <a:t>KONSEKWENCJE PRAWNE ZAWARCIA MAŁŻEŃSTWA</a:t>
            </a: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335" y="1424155"/>
            <a:ext cx="7139330" cy="4768850"/>
          </a:xfrm>
        </p:spPr>
      </p:pic>
      <p:pic>
        <p:nvPicPr>
          <p:cNvPr id="5" name="Obraz 4"/>
          <p:cNvPicPr/>
          <p:nvPr/>
        </p:nvPicPr>
        <p:blipFill>
          <a:blip r:embed="rId3"/>
          <a:srcRect/>
          <a:stretch>
            <a:fillRect/>
          </a:stretch>
        </p:blipFill>
        <p:spPr>
          <a:xfrm>
            <a:off x="0" y="6569242"/>
            <a:ext cx="12192000" cy="360947"/>
          </a:xfrm>
          <a:prstGeom prst="rect">
            <a:avLst/>
          </a:prstGeom>
          <a:noFill/>
          <a:ln>
            <a:noFill/>
            <a:prstDash/>
          </a:ln>
        </p:spPr>
      </p:pic>
      <p:pic>
        <p:nvPicPr>
          <p:cNvPr id="6" name="Obraz 5"/>
          <p:cNvPicPr/>
          <p:nvPr/>
        </p:nvPicPr>
        <p:blipFill>
          <a:blip r:embed="rId3"/>
          <a:srcRect/>
          <a:stretch>
            <a:fillRect/>
          </a:stretch>
        </p:blipFill>
        <p:spPr>
          <a:xfrm>
            <a:off x="0" y="-11488"/>
            <a:ext cx="12192000" cy="360947"/>
          </a:xfrm>
          <a:prstGeom prst="rect">
            <a:avLst/>
          </a:prstGeom>
          <a:noFill/>
          <a:ln>
            <a:noFill/>
            <a:prstDash/>
          </a:ln>
        </p:spPr>
      </p:pic>
    </p:spTree>
    <p:extLst>
      <p:ext uri="{BB962C8B-B14F-4D97-AF65-F5344CB8AC3E}">
        <p14:creationId xmlns:p14="http://schemas.microsoft.com/office/powerpoint/2010/main" val="166119216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2083</TotalTime>
  <Words>1785</Words>
  <Application>Microsoft Office PowerPoint</Application>
  <PresentationFormat>Panoramiczny</PresentationFormat>
  <Paragraphs>127</Paragraphs>
  <Slides>21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21</vt:i4>
      </vt:variant>
    </vt:vector>
  </HeadingPairs>
  <TitlesOfParts>
    <vt:vector size="26" baseType="lpstr">
      <vt:lpstr>Arial</vt:lpstr>
      <vt:lpstr>Calibri</vt:lpstr>
      <vt:lpstr>Calibri Light</vt:lpstr>
      <vt:lpstr>Lato</vt:lpstr>
      <vt:lpstr>Motyw pakietu Office</vt:lpstr>
      <vt:lpstr>UMOWY ZAWIERANE W CZASIE ORGANIZACJI ŚLUBU I WESELA  PRAWNE SKUTKI ZAWARCIA MAŁŻEŃSTWA </vt:lpstr>
      <vt:lpstr>UMOWA – zgodne oświadczenia woli co najmniej dwóch stron, które kreują wzajemne obowiązki. Najczęściej jedna strona zobowiązuje się wykonać świadczenie, a druga za nie zapłacić. </vt:lpstr>
      <vt:lpstr>FORMA ZWARCIA UMOWY</vt:lpstr>
      <vt:lpstr>FORMA DOKUMENTOWA ZAWARCIA UMOWY – obowiązująca od 8 września 2016 r. forma zawarcia umowy polegająca na złożeniu oświadczeń woli przez maila, sms czy wiadomość przesłaną komunikatorem. Potwierdzenie przez dwie osoby ustaleń dotyczących usługi przez maila lub sms jest tak samo wiążące jak podpisanie papierowej umowy. </vt:lpstr>
      <vt:lpstr>JAKIE POSTANOWIENIA POWINNA ZAWIERAĆ BEZPIECZNA UMOWA ?</vt:lpstr>
      <vt:lpstr>Prezentacja programu PowerPoint</vt:lpstr>
      <vt:lpstr>Prezentacja programu PowerPoint</vt:lpstr>
      <vt:lpstr>Prezentacja programu PowerPoint</vt:lpstr>
      <vt:lpstr>KONSEKWENCJE PRAWNE ZAWARCIA MAŁŻEŃSTWA</vt:lpstr>
      <vt:lpstr>CHWILA ZAWARCIA  MAŁŻEŃSTWA </vt:lpstr>
      <vt:lpstr>OBOWIĄZKI MAŁŻONKÓW WZGLĘDEM SIEBIE</vt:lpstr>
      <vt:lpstr>MAŁŻONKOWIE STAJĄ SIĘ RODZINĄ – od chwili złożenia przysięgi w świetle prawa małżonkowie są rodziną i osobami najbliższymi w rozumienie prawa. Z takim statusem prawo wiąże wiele konsekwencji:  </vt:lpstr>
      <vt:lpstr>POWINOWACTWO Z RODZINĄ MAŁŻONKA </vt:lpstr>
      <vt:lpstr>MAŁŻONKOWIE JAKO RODZICE </vt:lpstr>
      <vt:lpstr>MAŁŻEŃSKIE USTROJE MAJĄTKOWE</vt:lpstr>
      <vt:lpstr>USTAWOWA WSPÓLNOŚĆ MAJĄTKOWA </vt:lpstr>
      <vt:lpstr>Prezentacja programu PowerPoint</vt:lpstr>
      <vt:lpstr>ZASADY ZARZĄDU MAJĄTKIEM WSPÓLNYM</vt:lpstr>
      <vt:lpstr>   INTERCYZA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Umowa  - zwrócić uwagę na świadczenie główne – świadczenie cena czas - forma dokumentowa  - uprawniania w przpadku niewywiązania się</dc:title>
  <dc:creator>KSzC</dc:creator>
  <cp:lastModifiedBy>KSzC</cp:lastModifiedBy>
  <cp:revision>39</cp:revision>
  <dcterms:created xsi:type="dcterms:W3CDTF">2016-12-28T21:00:32Z</dcterms:created>
  <dcterms:modified xsi:type="dcterms:W3CDTF">2018-03-04T09:49:40Z</dcterms:modified>
</cp:coreProperties>
</file>